
<file path=[Content_Types].xml><?xml version="1.0" encoding="utf-8"?>
<Types xmlns="http://schemas.openxmlformats.org/package/2006/content-types">
  <Default Extension="png" ContentType="image/pn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p:sldMasterIdLst>
    <p:sldMasterId id="2147483648" r:id="rId1"/>
  </p:sldMasterIdLst>
  <p:notesMasterIdLst>
    <p:notesMasterId r:id="rId4"/>
  </p:notesMasterIdLst>
  <p:sldIdLst>
    <p:sldId id="515" r:id="rId3"/>
    <p:sldId id="390" r:id="rId5"/>
    <p:sldId id="426" r:id="rId6"/>
    <p:sldId id="427" r:id="rId7"/>
    <p:sldId id="428" r:id="rId8"/>
    <p:sldId id="429" r:id="rId9"/>
    <p:sldId id="430" r:id="rId10"/>
    <p:sldId id="431" r:id="rId11"/>
    <p:sldId id="432" r:id="rId12"/>
    <p:sldId id="433" r:id="rId13"/>
    <p:sldId id="434" r:id="rId14"/>
    <p:sldId id="435" r:id="rId15"/>
    <p:sldId id="436" r:id="rId16"/>
    <p:sldId id="437" r:id="rId17"/>
    <p:sldId id="438" r:id="rId18"/>
    <p:sldId id="439" r:id="rId19"/>
    <p:sldId id="440" r:id="rId20"/>
    <p:sldId id="441" r:id="rId21"/>
    <p:sldId id="442" r:id="rId22"/>
    <p:sldId id="443" r:id="rId23"/>
    <p:sldId id="444" r:id="rId24"/>
    <p:sldId id="445" r:id="rId25"/>
    <p:sldId id="446" r:id="rId26"/>
    <p:sldId id="447" r:id="rId27"/>
    <p:sldId id="448" r:id="rId28"/>
    <p:sldId id="449" r:id="rId29"/>
    <p:sldId id="450" r:id="rId30"/>
    <p:sldId id="451" r:id="rId31"/>
    <p:sldId id="452" r:id="rId32"/>
    <p:sldId id="519" r:id="rId33"/>
    <p:sldId id="578" r:id="rId34"/>
    <p:sldId id="520" r:id="rId35"/>
    <p:sldId id="521" r:id="rId36"/>
    <p:sldId id="522" r:id="rId37"/>
    <p:sldId id="523" r:id="rId38"/>
    <p:sldId id="524" r:id="rId39"/>
    <p:sldId id="579" r:id="rId40"/>
    <p:sldId id="580" r:id="rId41"/>
    <p:sldId id="526" r:id="rId42"/>
    <p:sldId id="527" r:id="rId43"/>
    <p:sldId id="305" r:id="rId44"/>
    <p:sldId id="308" r:id="rId45"/>
    <p:sldId id="310" r:id="rId46"/>
    <p:sldId id="309" r:id="rId47"/>
    <p:sldId id="311" r:id="rId48"/>
    <p:sldId id="312" r:id="rId49"/>
    <p:sldId id="317" r:id="rId50"/>
    <p:sldId id="279" r:id="rId51"/>
    <p:sldId id="528" r:id="rId52"/>
    <p:sldId id="318" r:id="rId53"/>
    <p:sldId id="320" r:id="rId54"/>
    <p:sldId id="321" r:id="rId55"/>
    <p:sldId id="518" r:id="rId56"/>
    <p:sldId id="259" r:id="rId57"/>
  </p:sldIdLst>
  <p:sldSz cx="9144000" cy="5143500" type="screen16x9"/>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3310" autoAdjust="0"/>
  </p:normalViewPr>
  <p:slideViewPr>
    <p:cSldViewPr>
      <p:cViewPr varScale="1">
        <p:scale>
          <a:sx n="130" d="100"/>
          <a:sy n="130" d="100"/>
        </p:scale>
        <p:origin x="1384"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The graph shown in Figure 2-6 provides a great deal of insight into customer </a:t>
            </a:r>
            <a:r>
              <a:rPr lang="en-US" altLang="zh-CN" sz="1200" kern="1200" dirty="0" err="1">
                <a:solidFill>
                  <a:schemeClr val="tx1"/>
                </a:solidFill>
                <a:effectLst/>
                <a:latin typeface="+mn-lt"/>
                <a:ea typeface="+mn-ea"/>
                <a:cs typeface="+mn-cs"/>
              </a:rPr>
              <a:t>behav</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ior</a:t>
            </a:r>
            <a:r>
              <a:rPr lang="en-US" altLang="zh-CN" sz="1200" kern="1200" dirty="0">
                <a:solidFill>
                  <a:schemeClr val="tx1"/>
                </a:solidFill>
                <a:effectLst/>
                <a:latin typeface="+mn-lt"/>
                <a:ea typeface="+mn-ea"/>
                <a:cs typeface="+mn-cs"/>
              </a:rPr>
              <a:t>. We can see all the orders a user has PLACED, and we can easily reason about what each order CONTAINS. To this core domain data structure we’ve then added support for several well-known access patterns. For example, users often want to see their order history, so we’ve added a linked list structure to the graph that allows us to find a user’s most recent order by following an outgoing MOST_RECENT relationship. We can then iterate through the list, going further back in time, by following each PREVI OUS relationship. If we want to move forward in time, we can follow each PREVIOUS relationship in the opposite direction, or add a reciprocal NEXT relationship. </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anose="02040503050406030204"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499397"/>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7" y="131562"/>
            <a:ext cx="1517655" cy="301060"/>
          </a:xfrm>
          <a:prstGeom prst="rect">
            <a:avLst/>
          </a:prstGeom>
        </p:spPr>
      </p:pic>
      <p:sp>
        <p:nvSpPr>
          <p:cNvPr id="15" name="矩形 14"/>
          <p:cNvSpPr/>
          <p:nvPr/>
        </p:nvSpPr>
        <p:spPr>
          <a:xfrm>
            <a:off x="0" y="5074922"/>
            <a:ext cx="9144000" cy="6857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标题 4"/>
          <p:cNvSpPr>
            <a:spLocks noGrp="1"/>
          </p:cNvSpPr>
          <p:nvPr>
            <p:ph type="title"/>
          </p:nvPr>
        </p:nvSpPr>
        <p:spPr>
          <a:xfrm>
            <a:off x="494027" y="731702"/>
            <a:ext cx="8372163" cy="430637"/>
          </a:xfrm>
          <a:prstGeom prst="rect">
            <a:avLst/>
          </a:prstGeom>
        </p:spPr>
        <p:txBody>
          <a:bodyPr/>
          <a:lstStyle>
            <a:lvl1pPr>
              <a:defRPr sz="2400" b="1">
                <a:solidFill>
                  <a:schemeClr val="accent1"/>
                </a:solidFill>
              </a:defRPr>
            </a:lvl1pPr>
          </a:lstStyle>
          <a:p>
            <a:r>
              <a:rPr lang="zh-CN" altLang="en-US"/>
              <a:t>单击此处编辑母版标题样式</a:t>
            </a: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7641"/>
            <a:ext cx="9144000" cy="252602"/>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499397"/>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31561"/>
            <a:ext cx="1517655" cy="301060"/>
          </a:xfrm>
          <a:prstGeom prst="rect">
            <a:avLst/>
          </a:prstGeom>
        </p:spPr>
      </p:pic>
      <p:sp>
        <p:nvSpPr>
          <p:cNvPr id="10" name="矩形 9"/>
          <p:cNvSpPr/>
          <p:nvPr userDrawn="1"/>
        </p:nvSpPr>
        <p:spPr>
          <a:xfrm>
            <a:off x="0" y="5074921"/>
            <a:ext cx="9144000" cy="6857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917639"/>
            <a:ext cx="9144000" cy="2526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499397"/>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7" y="131562"/>
            <a:ext cx="1517655" cy="301060"/>
          </a:xfrm>
          <a:prstGeom prst="rect">
            <a:avLst/>
          </a:prstGeom>
        </p:spPr>
      </p:pic>
      <p:sp>
        <p:nvSpPr>
          <p:cNvPr id="15" name="矩形 14"/>
          <p:cNvSpPr/>
          <p:nvPr/>
        </p:nvSpPr>
        <p:spPr>
          <a:xfrm>
            <a:off x="0" y="5074922"/>
            <a:ext cx="9144000" cy="6857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7641"/>
            <a:ext cx="9144000" cy="252602"/>
          </a:xfrm>
          <a:prstGeom prst="rect">
            <a:avLst/>
          </a:prstGeom>
        </p:spPr>
      </p:pic>
      <p:sp>
        <p:nvSpPr>
          <p:cNvPr id="3" name="内容占位符 2"/>
          <p:cNvSpPr>
            <a:spLocks noGrp="1"/>
          </p:cNvSpPr>
          <p:nvPr>
            <p:ph sz="quarter" idx="10" hasCustomPrompt="1"/>
          </p:nvPr>
        </p:nvSpPr>
        <p:spPr>
          <a:xfrm>
            <a:off x="494027" y="1264258"/>
            <a:ext cx="8372163" cy="3691124"/>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730710"/>
            <a:ext cx="8372163" cy="430637"/>
          </a:xfrm>
          <a:prstGeom prst="rect">
            <a:avLst/>
          </a:prstGeom>
        </p:spPr>
        <p:txBody>
          <a:bodyPr/>
          <a:lstStyle>
            <a:lvl1pPr>
              <a:defRPr sz="24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499397"/>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31561"/>
            <a:ext cx="1517655" cy="301060"/>
          </a:xfrm>
          <a:prstGeom prst="rect">
            <a:avLst/>
          </a:prstGeom>
        </p:spPr>
      </p:pic>
      <p:sp>
        <p:nvSpPr>
          <p:cNvPr id="11" name="矩形 10"/>
          <p:cNvSpPr/>
          <p:nvPr userDrawn="1"/>
        </p:nvSpPr>
        <p:spPr>
          <a:xfrm>
            <a:off x="0" y="5074921"/>
            <a:ext cx="9144000" cy="6857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917639"/>
            <a:ext cx="9144000" cy="2526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anose="020B0604030504040204" pitchFamily="34" charset="0"/>
                <a:ea typeface="新宋体" panose="02010609030101010101"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anose="020B0604030504040204" pitchFamily="34" charset="0"/>
                <a:ea typeface="微软雅黑" panose="020B0503020204020204"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9">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anose="02040503050406030204" pitchFamily="18" charset="0"/>
              </a:rPr>
              <a:t>REliable</a:t>
            </a:r>
            <a:r>
              <a:rPr lang="en-US" altLang="zh-CN" sz="675" dirty="0">
                <a:solidFill>
                  <a:schemeClr val="bg1"/>
                </a:solidFill>
                <a:effectLst/>
                <a:latin typeface="Cambria" panose="02040503050406030204" pitchFamily="18" charset="0"/>
              </a:rPr>
              <a:t>, </a:t>
            </a:r>
            <a:r>
              <a:rPr lang="en-US" altLang="zh-CN" sz="675" dirty="0" err="1">
                <a:solidFill>
                  <a:schemeClr val="bg1"/>
                </a:solidFill>
                <a:effectLst/>
                <a:latin typeface="Cambria" panose="02040503050406030204" pitchFamily="18" charset="0"/>
              </a:rPr>
              <a:t>INtelligent</a:t>
            </a:r>
            <a:r>
              <a:rPr lang="en-US" altLang="zh-CN" sz="675" baseline="0" dirty="0">
                <a:solidFill>
                  <a:schemeClr val="bg1"/>
                </a:solidFill>
                <a:effectLst/>
                <a:latin typeface="Cambria" panose="02040503050406030204" pitchFamily="18" charset="0"/>
              </a:rPr>
              <a:t> &amp; Scalable Systems</a:t>
            </a:r>
            <a:endParaRPr lang="zh-CN" altLang="en-US" sz="675" dirty="0">
              <a:solidFill>
                <a:schemeClr val="bg1"/>
              </a:solidFill>
              <a:effectLst/>
              <a:latin typeface="Cambria" panose="02040503050406030204"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anose="020B0503020204020204" pitchFamily="34" charset="-122"/>
                <a:ea typeface="微软雅黑" panose="020B0503020204020204" pitchFamily="34" charset="-122"/>
              </a:rPr>
              <a:t>                               </a:t>
            </a:r>
            <a:endParaRPr lang="zh-CN" altLang="en-US" sz="600" dirty="0">
              <a:solidFill>
                <a:schemeClr val="bg1"/>
              </a:solidFill>
              <a:effectLst/>
              <a:latin typeface="Cambria" panose="02040503050406030204"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anose="020B0604030504040204" pitchFamily="34" charset="0"/>
                <a:ea typeface="微软雅黑" panose="020B0503020204020204" pitchFamily="34" charset="-122"/>
              </a:defRPr>
            </a:lvl1pPr>
          </a:lstStyle>
          <a:p>
            <a:fld id="{CB818ED7-1FAF-4BEC-A906-EB6564C334E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defRPr>
      </a:lvl1pPr>
    </p:titleStyle>
    <p:bodyStyle>
      <a:lvl1pPr marL="257175" indent="-257175" algn="l" defTabSz="6858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1pPr>
      <a:lvl2pPr marL="557530" indent="-214630" algn="l" defTabSz="685800" rtl="0" eaLnBrk="1" latinLnBrk="0" hangingPunct="1">
        <a:spcBef>
          <a:spcPct val="20000"/>
        </a:spcBef>
        <a:buFont typeface="Arial" panose="020B0604020202020204" pitchFamily="34" charset="0"/>
        <a:buChar char="–"/>
        <a:defRPr sz="1500" kern="1200" baseline="0">
          <a:solidFill>
            <a:schemeClr val="tx1"/>
          </a:solidFill>
          <a:latin typeface="Cambria" panose="02040503050406030204" pitchFamily="18" charset="0"/>
          <a:ea typeface="新宋体" panose="02010609030101010101" pitchFamily="49" charset="-122"/>
          <a:cs typeface="+mn-cs"/>
        </a:defRPr>
      </a:lvl2pPr>
      <a:lvl3pPr marL="857250" indent="-171450" algn="l" defTabSz="685800" rtl="0" eaLnBrk="1" latinLnBrk="0" hangingPunct="1">
        <a:spcBef>
          <a:spcPct val="20000"/>
        </a:spcBef>
        <a:buFont typeface="Arial" panose="020B0604020202020204" pitchFamily="34" charset="0"/>
        <a:buChar char="•"/>
        <a:defRPr sz="1350" kern="1200" baseline="0">
          <a:solidFill>
            <a:schemeClr val="tx1"/>
          </a:solidFill>
          <a:latin typeface="Cambria" panose="02040503050406030204" pitchFamily="18" charset="0"/>
          <a:ea typeface="新宋体" panose="02010609030101010101" pitchFamily="49" charset="-122"/>
          <a:cs typeface="+mn-cs"/>
        </a:defRPr>
      </a:lvl3pPr>
      <a:lvl4pPr marL="12001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4pPr>
      <a:lvl5pPr marL="1543050" indent="-171450" algn="l" defTabSz="685800" rtl="0" eaLnBrk="1" latinLnBrk="0" hangingPunct="1">
        <a:spcBef>
          <a:spcPct val="20000"/>
        </a:spcBef>
        <a:buFont typeface="Arial" panose="020B0604020202020204" pitchFamily="34" charset="0"/>
        <a:buChar char="»"/>
        <a:defRPr sz="1200" kern="1200" baseline="0">
          <a:solidFill>
            <a:schemeClr val="tx1"/>
          </a:solidFill>
          <a:latin typeface="Cambria" panose="02040503050406030204" pitchFamily="18" charset="0"/>
          <a:ea typeface="新宋体" panose="02010609030101010101" pitchFamily="49"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hyperlink" Target="http://reins.se.sjtu.edu.cn/~chenhp"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tiff"/><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30.tiff"/></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31.tiff"/><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hyperlink" Target="http://localhost:747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hyperlink" Target="https://spring.io/guides/gs/accessing-data-neo4j/" TargetMode="External"/><Relationship Id="rId3" Type="http://schemas.openxmlformats.org/officeDocument/2006/relationships/hyperlink" Target="https://neo4j.com/download-thanks/?edition=community&amp;release=4.3.3&amp;flavour=unix" TargetMode="External"/><Relationship Id="rId2" Type="http://schemas.openxmlformats.org/officeDocument/2006/relationships/hyperlink" Target="https://blog.csdn.net/bluejoe2000/article/details/72978478" TargetMode="External"/><Relationship Id="rId1" Type="http://schemas.openxmlformats.org/officeDocument/2006/relationships/hyperlink" Target="http://graphdatabases.com/?ref=blog&amp;_ga=2.114598147.542116335.1524369358-1583480045.1524187154" TargetMode="Externa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20</a:t>
            </a:r>
            <a:br>
              <a:rPr lang="en-US" altLang="zh-CN" sz="2400" dirty="0"/>
            </a:br>
            <a:r>
              <a:rPr lang="en-US" altLang="zh-CN" sz="2400" dirty="0"/>
              <a:t>Neo4J</a:t>
            </a:r>
            <a:r>
              <a:rPr lang="en-US" altLang="en-US" sz="2400" dirty="0"/>
              <a:t> </a:t>
            </a:r>
            <a:r>
              <a:rPr lang="en-US" altLang="en-US" sz="2400" dirty="0"/>
              <a:t>&amp;</a:t>
            </a:r>
            <a:r>
              <a:rPr lang="en-US" altLang="en-US" sz="2400" dirty="0"/>
              <a:t> </a:t>
            </a:r>
            <a:r>
              <a:rPr lang="en-US" altLang="en-US" sz="2400" dirty="0"/>
              <a:t>Graph</a:t>
            </a:r>
            <a:r>
              <a:rPr lang="zh-CN" altLang="en-US" sz="2400" dirty="0"/>
              <a:t> </a:t>
            </a:r>
            <a:r>
              <a:rPr lang="en-US" altLang="zh-CN" sz="2400" dirty="0"/>
              <a:t>Computing</a:t>
            </a:r>
            <a:br>
              <a:rPr lang="en-US" altLang="zh-CN" sz="2400" dirty="0"/>
            </a:br>
            <a:endParaRPr lang="zh-CN" altLang="en-US" sz="1350" i="1" dirty="0">
              <a:solidFill>
                <a:schemeClr val="tx1"/>
              </a:solidFill>
              <a:effectLst/>
              <a:latin typeface="Times New Roman" panose="02020603050405020304" pitchFamily="18" charset="0"/>
              <a:ea typeface="幼圆" pitchFamily="49" charset="-122"/>
              <a:cs typeface="Times New Roman" panose="02020603050405020304"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endParaRPr lang="en-US" altLang="zh-CN" b="1" dirty="0"/>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endParaRPr lang="en-US" altLang="zh-CN" i="1" dirty="0"/>
          </a:p>
          <a:p>
            <a:r>
              <a:rPr lang="en-US" altLang="zh-CN" dirty="0"/>
              <a:t>Shanghai Jiao Tong University</a:t>
            </a:r>
            <a:endParaRPr lang="en-US" altLang="zh-CN" dirty="0"/>
          </a:p>
          <a:p>
            <a:r>
              <a:rPr lang="en-US" altLang="zh-CN" dirty="0"/>
              <a:t>Shanghai, China</a:t>
            </a:r>
            <a:endParaRPr lang="en-US" altLang="zh-CN" dirty="0"/>
          </a:p>
          <a:p>
            <a:r>
              <a:rPr lang="en-US" altLang="zh-CN" u="sng" dirty="0">
                <a:hlinkClick r:id="rId1"/>
              </a:rPr>
              <a:t>http://reins.se.sjtu.edu.cn/~chenhp</a:t>
            </a:r>
            <a:r>
              <a:rPr lang="en-US" altLang="zh-CN" dirty="0"/>
              <a:t> </a:t>
            </a:r>
            <a:endParaRPr lang="en-US" altLang="zh-CN" dirty="0"/>
          </a:p>
          <a:p>
            <a:r>
              <a:rPr lang="en-US" altLang="zh-CN" dirty="0"/>
              <a:t>e-mail: chen-hp@sjtu.edu.cn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Options for Storing Connected Data </a:t>
            </a:r>
            <a:endParaRPr kumimoji="1" lang="zh-CN" altLang="en-US" dirty="0"/>
          </a:p>
        </p:txBody>
      </p:sp>
      <p:sp>
        <p:nvSpPr>
          <p:cNvPr id="3" name="内容占位符 2"/>
          <p:cNvSpPr>
            <a:spLocks noGrp="1"/>
          </p:cNvSpPr>
          <p:nvPr>
            <p:ph idx="1"/>
          </p:nvPr>
        </p:nvSpPr>
        <p:spPr/>
        <p:txBody>
          <a:bodyPr/>
          <a:lstStyle/>
          <a:p>
            <a:r>
              <a:rPr lang="en-US" altLang="zh-CN" b="1" dirty="0"/>
              <a:t>Graph Databases Embrace Relationships </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7169" name="Picture 1" descr="page41image182848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5552" y="1279204"/>
            <a:ext cx="3612896" cy="3492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p:txBody>
          <a:bodyPr>
            <a:normAutofit/>
          </a:bodyPr>
          <a:lstStyle/>
          <a:p>
            <a:r>
              <a:rPr lang="en-US" altLang="zh-CN" b="1" dirty="0"/>
              <a:t>The Labeled Property Graph Model </a:t>
            </a:r>
            <a:endParaRPr lang="en-US" altLang="zh-CN" dirty="0"/>
          </a:p>
          <a:p>
            <a:r>
              <a:rPr lang="en-US" altLang="zh-CN" dirty="0"/>
              <a:t>A </a:t>
            </a:r>
            <a:r>
              <a:rPr lang="en-US" altLang="zh-CN" i="1" dirty="0">
                <a:solidFill>
                  <a:srgbClr val="FF0000"/>
                </a:solidFill>
              </a:rPr>
              <a:t>labeled property graph </a:t>
            </a:r>
            <a:r>
              <a:rPr lang="en-US" altLang="zh-CN" dirty="0"/>
              <a:t>is made up of </a:t>
            </a:r>
            <a:r>
              <a:rPr lang="en-US" altLang="zh-CN" i="1" dirty="0">
                <a:solidFill>
                  <a:srgbClr val="FF0000"/>
                </a:solidFill>
              </a:rPr>
              <a:t>nodes</a:t>
            </a:r>
            <a:r>
              <a:rPr lang="en-US" altLang="zh-CN" dirty="0"/>
              <a:t>, </a:t>
            </a:r>
            <a:r>
              <a:rPr lang="en-US" altLang="zh-CN" i="1" dirty="0">
                <a:solidFill>
                  <a:srgbClr val="FF0000"/>
                </a:solidFill>
              </a:rPr>
              <a:t>relationships</a:t>
            </a:r>
            <a:r>
              <a:rPr lang="en-US" altLang="zh-CN" dirty="0"/>
              <a:t>, </a:t>
            </a:r>
            <a:r>
              <a:rPr lang="en-US" altLang="zh-CN" i="1" dirty="0">
                <a:solidFill>
                  <a:srgbClr val="FF0000"/>
                </a:solidFill>
              </a:rPr>
              <a:t>properties</a:t>
            </a:r>
            <a:r>
              <a:rPr lang="en-US" altLang="zh-CN" dirty="0"/>
              <a:t>, and </a:t>
            </a:r>
            <a:r>
              <a:rPr lang="en-US" altLang="zh-CN" i="1" dirty="0">
                <a:solidFill>
                  <a:srgbClr val="FF0000"/>
                </a:solidFill>
              </a:rPr>
              <a:t>labels</a:t>
            </a:r>
            <a:r>
              <a:rPr lang="en-US" altLang="zh-CN" dirty="0"/>
              <a:t>. </a:t>
            </a:r>
            <a:endParaRPr lang="en-US" altLang="zh-CN" dirty="0"/>
          </a:p>
          <a:p>
            <a:pPr lvl="1"/>
            <a:r>
              <a:rPr lang="en-US" altLang="zh-CN" dirty="0"/>
              <a:t>Nodes contain properties. Think of nodes as documents that store properties in the form of arbitrary key-value pairs. In Neo4j, the keys are strings and the values are the Java string and primitive data types, plus arrays of these types. </a:t>
            </a:r>
            <a:endParaRPr lang="en-US" altLang="zh-CN" dirty="0"/>
          </a:p>
          <a:p>
            <a:pPr lvl="1"/>
            <a:r>
              <a:rPr lang="en-US" altLang="zh-CN" dirty="0"/>
              <a:t>Nodes can be tagged with one or more labels. Labels group nodes together, and indicate the roles they play within the dataset. </a:t>
            </a:r>
            <a:endParaRPr lang="en-US" altLang="zh-CN" dirty="0"/>
          </a:p>
          <a:p>
            <a:pPr lvl="1"/>
            <a:r>
              <a:rPr lang="en-US" altLang="zh-CN" dirty="0"/>
              <a:t>Relationships connect nodes and structure the graph. A relationship always has a direction, a single name, and a </a:t>
            </a:r>
            <a:r>
              <a:rPr lang="en-US" altLang="zh-CN" i="1" dirty="0"/>
              <a:t>start node </a:t>
            </a:r>
            <a:r>
              <a:rPr lang="en-US" altLang="zh-CN" dirty="0"/>
              <a:t>and an </a:t>
            </a:r>
            <a:r>
              <a:rPr lang="en-US" altLang="zh-CN" i="1" dirty="0"/>
              <a:t>end node</a:t>
            </a:r>
            <a:r>
              <a:rPr lang="en-US" altLang="zh-CN" dirty="0"/>
              <a:t>—there are no dangling relationships. Together, a relationship’s direction and name add semantic clarity to the structuring of nodes. </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p:txBody>
          <a:bodyPr>
            <a:normAutofit/>
          </a:bodyPr>
          <a:lstStyle/>
          <a:p>
            <a:r>
              <a:rPr lang="en-US" altLang="zh-CN" b="1" dirty="0"/>
              <a:t>Querying Graphs: Cypher </a:t>
            </a:r>
            <a:endParaRPr lang="en-US" altLang="zh-CN" dirty="0"/>
          </a:p>
          <a:p>
            <a:pPr lvl="1"/>
            <a:r>
              <a:rPr lang="en-US" altLang="zh-CN" dirty="0"/>
              <a:t>Cypher is an expressive (yet compact) graph database </a:t>
            </a:r>
            <a:r>
              <a:rPr lang="en-US" altLang="zh-CN" dirty="0">
                <a:solidFill>
                  <a:srgbClr val="FF0000"/>
                </a:solidFill>
              </a:rPr>
              <a:t>query</a:t>
            </a:r>
            <a:r>
              <a:rPr lang="en-US" altLang="zh-CN" dirty="0"/>
              <a:t> language. </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r>
              <a:rPr lang="en-US" altLang="zh-CN" dirty="0"/>
              <a:t>Here’s the equivalent ASCII art representation in Cypher: </a:t>
            </a:r>
            <a:endParaRPr lang="en-US" altLang="zh-CN" dirty="0"/>
          </a:p>
          <a:p>
            <a:pPr marL="342900" lvl="1" indent="0">
              <a:buNone/>
            </a:pPr>
            <a:r>
              <a:rPr lang="en-US" altLang="zh-CN" dirty="0">
                <a:solidFill>
                  <a:schemeClr val="tx2"/>
                </a:solidFill>
                <a:latin typeface="+mn-lt"/>
              </a:rPr>
              <a:t>(</a:t>
            </a:r>
            <a:r>
              <a:rPr lang="en-US" altLang="zh-CN" dirty="0" err="1">
                <a:solidFill>
                  <a:schemeClr val="tx2"/>
                </a:solidFill>
                <a:latin typeface="+mn-lt"/>
              </a:rPr>
              <a:t>emil:Person</a:t>
            </a:r>
            <a:r>
              <a:rPr lang="en-US" altLang="zh-CN" dirty="0">
                <a:solidFill>
                  <a:schemeClr val="tx2"/>
                </a:solidFill>
                <a:latin typeface="+mn-lt"/>
              </a:rPr>
              <a:t> {</a:t>
            </a:r>
            <a:r>
              <a:rPr lang="en-US" altLang="zh-CN" dirty="0" err="1">
                <a:solidFill>
                  <a:schemeClr val="tx2"/>
                </a:solidFill>
                <a:latin typeface="+mn-lt"/>
              </a:rPr>
              <a:t>name:'Emil</a:t>
            </a:r>
            <a:r>
              <a:rPr lang="en-US" altLang="zh-CN" dirty="0">
                <a:solidFill>
                  <a:schemeClr val="tx2"/>
                </a:solidFill>
                <a:latin typeface="+mn-lt"/>
              </a:rPr>
              <a:t>'}) &lt;-[:KNOWS]-(</a:t>
            </a:r>
            <a:r>
              <a:rPr lang="en-US" altLang="zh-CN" dirty="0" err="1">
                <a:solidFill>
                  <a:schemeClr val="tx2"/>
                </a:solidFill>
                <a:latin typeface="+mn-lt"/>
              </a:rPr>
              <a:t>jim:Person</a:t>
            </a:r>
            <a:r>
              <a:rPr lang="en-US" altLang="zh-CN" dirty="0">
                <a:solidFill>
                  <a:schemeClr val="tx2"/>
                </a:solidFill>
                <a:latin typeface="+mn-lt"/>
              </a:rPr>
              <a:t> {</a:t>
            </a:r>
            <a:r>
              <a:rPr lang="en-US" altLang="zh-CN" dirty="0" err="1">
                <a:solidFill>
                  <a:schemeClr val="tx2"/>
                </a:solidFill>
                <a:latin typeface="+mn-lt"/>
              </a:rPr>
              <a:t>name:'Jim</a:t>
            </a:r>
            <a:r>
              <a:rPr lang="en-US" altLang="zh-CN" dirty="0">
                <a:solidFill>
                  <a:schemeClr val="tx2"/>
                </a:solidFill>
                <a:latin typeface="+mn-lt"/>
              </a:rPr>
              <a:t>'}) -[:KNOWS]-&gt;(</a:t>
            </a:r>
            <a:r>
              <a:rPr lang="en-US" altLang="zh-CN" dirty="0" err="1">
                <a:solidFill>
                  <a:schemeClr val="tx2"/>
                </a:solidFill>
                <a:latin typeface="+mn-lt"/>
              </a:rPr>
              <a:t>ian:Person</a:t>
            </a:r>
            <a:r>
              <a:rPr lang="en-US" altLang="zh-CN" dirty="0">
                <a:solidFill>
                  <a:schemeClr val="tx2"/>
                </a:solidFill>
                <a:latin typeface="+mn-lt"/>
              </a:rPr>
              <a:t> {</a:t>
            </a:r>
            <a:r>
              <a:rPr lang="en-US" altLang="zh-CN" dirty="0" err="1">
                <a:solidFill>
                  <a:schemeClr val="tx2"/>
                </a:solidFill>
                <a:latin typeface="+mn-lt"/>
              </a:rPr>
              <a:t>name:'Ian</a:t>
            </a:r>
            <a:r>
              <a:rPr lang="en-US" altLang="zh-CN" dirty="0">
                <a:solidFill>
                  <a:schemeClr val="tx2"/>
                </a:solidFill>
                <a:latin typeface="+mn-lt"/>
              </a:rPr>
              <a:t>'}) -[:KNOWS]-&gt;(</a:t>
            </a:r>
            <a:r>
              <a:rPr lang="en-US" altLang="zh-CN" dirty="0" err="1">
                <a:solidFill>
                  <a:schemeClr val="tx2"/>
                </a:solidFill>
                <a:latin typeface="+mn-lt"/>
              </a:rPr>
              <a:t>emil</a:t>
            </a:r>
            <a:r>
              <a:rPr lang="en-US" altLang="zh-CN" dirty="0">
                <a:solidFill>
                  <a:schemeClr val="tx2"/>
                </a:solidFill>
                <a:latin typeface="+mn-lt"/>
              </a:rPr>
              <a:t>) </a:t>
            </a:r>
            <a:endParaRPr lang="en-US" altLang="zh-CN" dirty="0">
              <a:solidFill>
                <a:schemeClr val="tx2"/>
              </a:solidFill>
              <a:latin typeface="+mn-lt"/>
            </a:endParaRPr>
          </a:p>
          <a:p>
            <a:pPr marL="342900" lvl="1" indent="0">
              <a:buNone/>
            </a:pPr>
            <a:endParaRPr lang="en-US" altLang="zh-CN" dirty="0">
              <a:solidFill>
                <a:schemeClr val="tx2"/>
              </a:solidFill>
              <a:latin typeface="+mn-lt"/>
            </a:endParaRPr>
          </a:p>
          <a:p>
            <a:pPr lvl="1"/>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8193" name="Picture 1" descr="page46image17440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1821" y="1707654"/>
            <a:ext cx="2723630" cy="1728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微软雅黑" panose="020B0503020204020204" pitchFamily="34" charset="-122"/>
              </a:rPr>
              <a:t>Data Modeling with Graphs </a:t>
            </a:r>
            <a:endParaRPr kumimoji="1" lang="en-US" altLang="zh-CN" dirty="0">
              <a:latin typeface="微软雅黑" panose="020B0503020204020204" pitchFamily="34" charset="-122"/>
            </a:endParaRPr>
          </a:p>
        </p:txBody>
      </p:sp>
      <p:sp>
        <p:nvSpPr>
          <p:cNvPr id="3" name="内容占位符 2"/>
          <p:cNvSpPr>
            <a:spLocks noGrp="1"/>
          </p:cNvSpPr>
          <p:nvPr>
            <p:ph idx="1"/>
          </p:nvPr>
        </p:nvSpPr>
        <p:spPr/>
        <p:txBody>
          <a:bodyPr>
            <a:normAutofit fontScale="92500" lnSpcReduction="10000"/>
          </a:bodyPr>
          <a:lstStyle/>
          <a:p>
            <a:r>
              <a:rPr lang="en-US" altLang="zh-CN" b="1" dirty="0">
                <a:latin typeface="微软雅黑" panose="020B0503020204020204" pitchFamily="34" charset="-122"/>
                <a:ea typeface="微软雅黑" panose="020B0503020204020204" pitchFamily="34" charset="-122"/>
              </a:rPr>
              <a:t>Querying Graphs: Cypher </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Cypher is an expressive (yet compact) graph database </a:t>
            </a:r>
            <a:r>
              <a:rPr lang="en-US" altLang="zh-CN" dirty="0">
                <a:solidFill>
                  <a:srgbClr val="FF0000"/>
                </a:solidFill>
                <a:latin typeface="微软雅黑" panose="020B0503020204020204" pitchFamily="34" charset="-122"/>
                <a:ea typeface="微软雅黑" panose="020B0503020204020204" pitchFamily="34" charset="-122"/>
              </a:rPr>
              <a:t>query</a:t>
            </a:r>
            <a:r>
              <a:rPr lang="en-US" altLang="zh-CN" dirty="0">
                <a:latin typeface="微软雅黑" panose="020B0503020204020204" pitchFamily="34" charset="-122"/>
                <a:ea typeface="微软雅黑" panose="020B0503020204020204" pitchFamily="34" charset="-122"/>
              </a:rPr>
              <a:t> language. </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Match: </a:t>
            </a:r>
            <a:endParaRPr lang="en-US" altLang="zh-CN" dirty="0">
              <a:latin typeface="微软雅黑" panose="020B0503020204020204" pitchFamily="34" charset="-122"/>
              <a:ea typeface="微软雅黑" panose="020B0503020204020204" pitchFamily="34" charset="-122"/>
            </a:endParaRPr>
          </a:p>
          <a:p>
            <a:pPr marL="300355" lvl="1" indent="0">
              <a:buNone/>
            </a:pPr>
            <a:r>
              <a:rPr lang="en-US" altLang="zh-CN" b="1" dirty="0">
                <a:solidFill>
                  <a:srgbClr val="006699"/>
                </a:solidFill>
                <a:latin typeface="微软雅黑" panose="020B0503020204020204" pitchFamily="34" charset="-122"/>
                <a:ea typeface="微软雅黑" panose="020B0503020204020204" pitchFamily="34" charset="-122"/>
              </a:rPr>
              <a:t>MATCH </a:t>
            </a:r>
            <a:r>
              <a:rPr lang="en-US" altLang="zh-CN" dirty="0">
                <a:solidFill>
                  <a:srgbClr val="000087"/>
                </a:solidFill>
                <a:latin typeface="微软雅黑" panose="020B0503020204020204" pitchFamily="34" charset="-122"/>
                <a:ea typeface="微软雅黑" panose="020B0503020204020204" pitchFamily="34" charset="-122"/>
              </a:rPr>
              <a:t>(</a:t>
            </a:r>
            <a:r>
              <a:rPr lang="en-US" altLang="zh-CN" dirty="0" err="1">
                <a:solidFill>
                  <a:srgbClr val="000087"/>
                </a:solidFill>
                <a:latin typeface="微软雅黑" panose="020B0503020204020204" pitchFamily="34" charset="-122"/>
                <a:ea typeface="微软雅黑" panose="020B0503020204020204" pitchFamily="34" charset="-122"/>
              </a:rPr>
              <a:t>a:Person</a:t>
            </a:r>
            <a:r>
              <a:rPr lang="en-US" altLang="zh-CN" dirty="0">
                <a:solidFill>
                  <a:srgbClr val="000087"/>
                </a:solidFill>
                <a:latin typeface="微软雅黑" panose="020B0503020204020204" pitchFamily="34" charset="-122"/>
                <a:ea typeface="微软雅黑" panose="020B0503020204020204" pitchFamily="34" charset="-122"/>
              </a:rPr>
              <a:t>)-[:KNOWS]-&gt;(b)-[:KNOWS]-&gt;(c), (a)-[:KNOWS]-&gt;(c) </a:t>
            </a:r>
            <a:endParaRPr lang="en-US" altLang="zh-CN" dirty="0">
              <a:solidFill>
                <a:srgbClr val="000087"/>
              </a:solidFill>
              <a:latin typeface="微软雅黑" panose="020B0503020204020204" pitchFamily="34" charset="-122"/>
              <a:ea typeface="微软雅黑" panose="020B0503020204020204" pitchFamily="34" charset="-122"/>
            </a:endParaRPr>
          </a:p>
          <a:p>
            <a:pPr marL="300355" lvl="1" indent="0">
              <a:buNone/>
            </a:pPr>
            <a:r>
              <a:rPr lang="en-US" altLang="zh-CN" b="1" dirty="0">
                <a:solidFill>
                  <a:srgbClr val="006699"/>
                </a:solidFill>
                <a:latin typeface="微软雅黑" panose="020B0503020204020204" pitchFamily="34" charset="-122"/>
                <a:ea typeface="微软雅黑" panose="020B0503020204020204" pitchFamily="34" charset="-122"/>
              </a:rPr>
              <a:t>WHERE </a:t>
            </a:r>
            <a:r>
              <a:rPr lang="en-US" altLang="zh-CN" dirty="0" err="1">
                <a:solidFill>
                  <a:srgbClr val="000087"/>
                </a:solidFill>
                <a:latin typeface="微软雅黑" panose="020B0503020204020204" pitchFamily="34" charset="-122"/>
                <a:ea typeface="微软雅黑" panose="020B0503020204020204" pitchFamily="34" charset="-122"/>
              </a:rPr>
              <a:t>a.name</a:t>
            </a:r>
            <a:r>
              <a:rPr lang="en-US" altLang="zh-CN" dirty="0">
                <a:solidFill>
                  <a:srgbClr val="000087"/>
                </a:solidFill>
                <a:latin typeface="微软雅黑" panose="020B0503020204020204" pitchFamily="34" charset="-122"/>
                <a:ea typeface="微软雅黑" panose="020B0503020204020204" pitchFamily="34" charset="-122"/>
              </a:rPr>
              <a:t> = </a:t>
            </a:r>
            <a:r>
              <a:rPr lang="en-US" altLang="zh-CN" dirty="0">
                <a:solidFill>
                  <a:srgbClr val="CC3300"/>
                </a:solidFill>
                <a:latin typeface="微软雅黑" panose="020B0503020204020204" pitchFamily="34" charset="-122"/>
                <a:ea typeface="微软雅黑" panose="020B0503020204020204" pitchFamily="34" charset="-122"/>
              </a:rPr>
              <a:t>'Jim'</a:t>
            </a:r>
            <a:br>
              <a:rPr lang="en-US" altLang="zh-CN" dirty="0">
                <a:solidFill>
                  <a:srgbClr val="CC3300"/>
                </a:solidFill>
                <a:latin typeface="微软雅黑" panose="020B0503020204020204" pitchFamily="34" charset="-122"/>
                <a:ea typeface="微软雅黑" panose="020B0503020204020204" pitchFamily="34" charset="-122"/>
              </a:rPr>
            </a:br>
            <a:r>
              <a:rPr lang="en-US" altLang="zh-CN" b="1" dirty="0">
                <a:solidFill>
                  <a:srgbClr val="006699"/>
                </a:solidFill>
                <a:latin typeface="微软雅黑" panose="020B0503020204020204" pitchFamily="34" charset="-122"/>
                <a:ea typeface="微软雅黑" panose="020B0503020204020204" pitchFamily="34" charset="-122"/>
              </a:rPr>
              <a:t>RETURN </a:t>
            </a:r>
            <a:r>
              <a:rPr lang="en-US" altLang="zh-CN" dirty="0">
                <a:solidFill>
                  <a:srgbClr val="000087"/>
                </a:solidFill>
                <a:latin typeface="微软雅黑" panose="020B0503020204020204" pitchFamily="34" charset="-122"/>
                <a:ea typeface="微软雅黑" panose="020B0503020204020204" pitchFamily="34" charset="-122"/>
              </a:rPr>
              <a:t>b, c </a:t>
            </a:r>
            <a:endParaRPr kumimoji="1"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latin typeface="微软雅黑" panose="020B0503020204020204" pitchFamily="34" charset="-122"/>
              </a:rPr>
            </a:fld>
            <a:endParaRPr lang="zh-CN" altLang="en-US" dirty="0" smtClean="0">
              <a:latin typeface="微软雅黑" panose="020B0503020204020204" pitchFamily="34" charset="-122"/>
            </a:endParaRPr>
          </a:p>
        </p:txBody>
      </p:sp>
      <p:pic>
        <p:nvPicPr>
          <p:cNvPr id="8193" name="Picture 1" descr="page46image17440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1821" y="1707654"/>
            <a:ext cx="2723630" cy="1728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p:txBody>
          <a:bodyPr>
            <a:normAutofit fontScale="85000" lnSpcReduction="20000"/>
          </a:bodyPr>
          <a:lstStyle/>
          <a:p>
            <a:r>
              <a:rPr lang="en-US" altLang="zh-CN" b="1" dirty="0"/>
              <a:t>Querying Graphs: Cypher </a:t>
            </a:r>
            <a:endParaRPr lang="en-US" altLang="zh-CN" dirty="0"/>
          </a:p>
          <a:p>
            <a:r>
              <a:rPr lang="en-US" altLang="zh-CN" dirty="0"/>
              <a:t>The other clauses we can use in a Cypher query include: </a:t>
            </a:r>
            <a:endParaRPr lang="en-US" altLang="zh-CN" dirty="0"/>
          </a:p>
          <a:p>
            <a:pPr lvl="1"/>
            <a:r>
              <a:rPr lang="en-US" altLang="zh-CN" dirty="0"/>
              <a:t>WHERE </a:t>
            </a:r>
            <a:endParaRPr lang="en-US" altLang="zh-CN" dirty="0"/>
          </a:p>
          <a:p>
            <a:pPr lvl="2"/>
            <a:r>
              <a:rPr lang="en-US" altLang="zh-CN" dirty="0"/>
              <a:t>Provides criteria for filtering pattern matching results. </a:t>
            </a:r>
            <a:endParaRPr lang="en-US" altLang="zh-CN" dirty="0"/>
          </a:p>
          <a:p>
            <a:pPr lvl="1"/>
            <a:r>
              <a:rPr lang="en-US" altLang="zh-CN" sz="1575" dirty="0"/>
              <a:t>CREATE and CREATE UNIQUE</a:t>
            </a:r>
            <a:endParaRPr lang="en-US" altLang="zh-CN" sz="1575" dirty="0"/>
          </a:p>
          <a:p>
            <a:pPr lvl="2"/>
            <a:r>
              <a:rPr lang="en-US" altLang="zh-CN" dirty="0"/>
              <a:t>Create nodes and relationships. </a:t>
            </a:r>
            <a:endParaRPr lang="en-US" altLang="zh-CN" dirty="0"/>
          </a:p>
          <a:p>
            <a:pPr lvl="1"/>
            <a:r>
              <a:rPr lang="en-US" altLang="zh-CN" sz="1575" dirty="0"/>
              <a:t>MERGE </a:t>
            </a:r>
            <a:endParaRPr lang="en-US" altLang="zh-CN" sz="1575" dirty="0"/>
          </a:p>
          <a:p>
            <a:pPr lvl="2"/>
            <a:r>
              <a:rPr lang="en-US" altLang="zh-CN" dirty="0"/>
              <a:t>Ensures that the supplied pattern exists in the graph, either by reusing existing nodes and relationships that match the supplied predicates, or by creating new nodes and relationships. </a:t>
            </a:r>
            <a:endParaRPr lang="en-US" altLang="zh-CN" dirty="0"/>
          </a:p>
          <a:p>
            <a:pPr lvl="1"/>
            <a:r>
              <a:rPr lang="en-US" altLang="zh-CN" sz="1575" dirty="0"/>
              <a:t>DELETE </a:t>
            </a:r>
            <a:endParaRPr lang="en-US" altLang="zh-CN" sz="1575" dirty="0"/>
          </a:p>
          <a:p>
            <a:pPr lvl="2"/>
            <a:r>
              <a:rPr lang="en-US" altLang="zh-CN" dirty="0"/>
              <a:t>Removes nodes, relationships, and properties. </a:t>
            </a:r>
            <a:endParaRPr lang="en-US" altLang="zh-CN" dirty="0"/>
          </a:p>
          <a:p>
            <a:pPr lvl="1"/>
            <a:r>
              <a:rPr lang="en-US" altLang="zh-CN" sz="1575" dirty="0"/>
              <a:t>SET </a:t>
            </a:r>
            <a:endParaRPr lang="en-US" altLang="zh-CN" sz="1575" dirty="0"/>
          </a:p>
          <a:p>
            <a:pPr lvl="2"/>
            <a:r>
              <a:rPr lang="en-US" altLang="zh-CN" dirty="0"/>
              <a:t>Sets property values </a:t>
            </a:r>
            <a:endParaRPr lang="en-US" altLang="zh-CN" dirty="0"/>
          </a:p>
          <a:p>
            <a:pPr lvl="1"/>
            <a:r>
              <a:rPr lang="en-US" altLang="zh-CN" sz="1575" dirty="0"/>
              <a:t>FOREACH </a:t>
            </a:r>
            <a:endParaRPr lang="en-US" altLang="zh-CN" sz="1575" dirty="0"/>
          </a:p>
          <a:p>
            <a:pPr lvl="2"/>
            <a:r>
              <a:rPr lang="en-US" altLang="zh-CN" dirty="0"/>
              <a:t>Performs an updating action for each element in a list. </a:t>
            </a:r>
            <a:endParaRPr lang="en-US" altLang="zh-CN" dirty="0"/>
          </a:p>
          <a:p>
            <a:pPr lvl="1"/>
            <a:r>
              <a:rPr lang="en-US" altLang="zh-CN" sz="1575" dirty="0"/>
              <a:t>UNION </a:t>
            </a:r>
            <a:endParaRPr lang="en-US" altLang="zh-CN" sz="1575" dirty="0"/>
          </a:p>
          <a:p>
            <a:pPr lvl="2"/>
            <a:r>
              <a:rPr lang="en-US" altLang="zh-CN" dirty="0"/>
              <a:t>Merges results from two or more queries. </a:t>
            </a:r>
            <a:endParaRPr lang="en-US" altLang="zh-CN" dirty="0"/>
          </a:p>
          <a:p>
            <a:pPr lvl="1"/>
            <a:r>
              <a:rPr lang="en-US" altLang="zh-CN" sz="1575" dirty="0"/>
              <a:t>WITH </a:t>
            </a:r>
            <a:endParaRPr lang="en-US" altLang="zh-CN" sz="1575" dirty="0"/>
          </a:p>
          <a:p>
            <a:pPr lvl="2"/>
            <a:r>
              <a:rPr lang="en-US" altLang="zh-CN" dirty="0"/>
              <a:t>Chains subsequent query parts and forwards results from one to the next. Similar to piping commands in Unix. </a:t>
            </a:r>
            <a:endParaRPr lang="en-US" altLang="zh-CN" dirty="0"/>
          </a:p>
          <a:p>
            <a:pPr lvl="1"/>
            <a:r>
              <a:rPr lang="en-US" altLang="zh-CN" sz="1575" dirty="0"/>
              <a:t>START </a:t>
            </a:r>
            <a:endParaRPr lang="en-US" altLang="zh-CN" sz="1575" dirty="0"/>
          </a:p>
          <a:p>
            <a:pPr lvl="2"/>
            <a:r>
              <a:rPr lang="en-US" altLang="zh-CN" dirty="0"/>
              <a:t>Specifies one or more explicit starting points—nodes or relationships—in the graph. </a:t>
            </a:r>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a:xfrm>
            <a:off x="107504" y="771550"/>
            <a:ext cx="6588732" cy="3940924"/>
          </a:xfrm>
        </p:spPr>
        <p:txBody>
          <a:bodyPr>
            <a:normAutofit/>
          </a:bodyPr>
          <a:lstStyle/>
          <a:p>
            <a:r>
              <a:rPr lang="en-US" altLang="zh-CN" b="1" dirty="0"/>
              <a:t>A Comparison of Relational and Graph Modeling </a:t>
            </a:r>
            <a:endParaRPr lang="en-US" altLang="zh-CN" dirty="0"/>
          </a:p>
          <a:p>
            <a:pPr lvl="1"/>
            <a:r>
              <a:rPr lang="en-US" altLang="zh-CN" dirty="0"/>
              <a:t>To facilitate this comparison, we’ll examine a simple data center management domain. </a:t>
            </a:r>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1265" name="Picture 1" descr="page51image17431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5798" y="1405540"/>
            <a:ext cx="3700418" cy="3722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a:xfrm>
            <a:off x="107504" y="778619"/>
            <a:ext cx="6588732" cy="3940924"/>
          </a:xfrm>
        </p:spPr>
        <p:txBody>
          <a:bodyPr>
            <a:normAutofit/>
          </a:bodyPr>
          <a:lstStyle/>
          <a:p>
            <a:r>
              <a:rPr lang="en-US" altLang="zh-CN" b="1" dirty="0"/>
              <a:t>Relational Modeling in a Systems Management Domain </a:t>
            </a:r>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2289" name="Picture 1" descr="page53image17232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2897" y="1288196"/>
            <a:ext cx="5661391" cy="3855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a:xfrm>
            <a:off x="107504" y="771550"/>
            <a:ext cx="6588732" cy="3940924"/>
          </a:xfrm>
        </p:spPr>
        <p:txBody>
          <a:bodyPr>
            <a:normAutofit/>
          </a:bodyPr>
          <a:lstStyle/>
          <a:p>
            <a:r>
              <a:rPr lang="en-US" altLang="zh-CN" b="1" dirty="0"/>
              <a:t>Relational Modeling in a Systems Management Domain </a:t>
            </a:r>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4337" name="Picture 1" descr="page54image18217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5756" y="1173013"/>
            <a:ext cx="4392487" cy="3989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a:xfrm>
            <a:off x="131779" y="771550"/>
            <a:ext cx="6588732" cy="3940924"/>
          </a:xfrm>
        </p:spPr>
        <p:txBody>
          <a:bodyPr>
            <a:normAutofit/>
          </a:bodyPr>
          <a:lstStyle/>
          <a:p>
            <a:r>
              <a:rPr lang="en-US" altLang="zh-CN" b="1" dirty="0"/>
              <a:t>Graph Modeling in a Systems Management Domain </a:t>
            </a:r>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5361" name="Picture 1" descr="page57image17785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2267" y="1105247"/>
            <a:ext cx="4479466" cy="4007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Modeling with Graphs </a:t>
            </a:r>
            <a:endParaRPr kumimoji="1" lang="zh-CN" altLang="en-US" dirty="0"/>
          </a:p>
        </p:txBody>
      </p:sp>
      <p:sp>
        <p:nvSpPr>
          <p:cNvPr id="3" name="内容占位符 2"/>
          <p:cNvSpPr>
            <a:spLocks noGrp="1"/>
          </p:cNvSpPr>
          <p:nvPr>
            <p:ph idx="1"/>
          </p:nvPr>
        </p:nvSpPr>
        <p:spPr>
          <a:xfrm>
            <a:off x="107504" y="845073"/>
            <a:ext cx="8784976" cy="3940924"/>
          </a:xfrm>
        </p:spPr>
        <p:txBody>
          <a:bodyPr>
            <a:normAutofit lnSpcReduction="10000"/>
          </a:bodyPr>
          <a:lstStyle/>
          <a:p>
            <a:r>
              <a:rPr lang="en-US" altLang="zh-CN" b="1" dirty="0"/>
              <a:t>Test</a:t>
            </a:r>
            <a:r>
              <a:rPr lang="en-US" altLang="en-US" b="1" dirty="0"/>
              <a:t> </a:t>
            </a:r>
            <a:r>
              <a:rPr lang="en-US" altLang="zh-CN" b="1" dirty="0"/>
              <a:t>Graph Model</a:t>
            </a:r>
            <a:endParaRPr lang="en-US" altLang="zh-CN" b="1" dirty="0"/>
          </a:p>
          <a:p>
            <a:pPr lvl="1"/>
            <a:r>
              <a:rPr lang="en-US" altLang="zh-CN" dirty="0"/>
              <a:t>When a user reports a problem, we can limit the physical fault-finding to problematic network elements between the user and the application and the application and its dependencies. </a:t>
            </a:r>
            <a:endParaRPr lang="en-US" altLang="zh-CN" dirty="0"/>
          </a:p>
          <a:p>
            <a:pPr lvl="1"/>
            <a:endParaRPr lang="en-US" altLang="zh-CN" dirty="0"/>
          </a:p>
          <a:p>
            <a:pPr lvl="1"/>
            <a:r>
              <a:rPr lang="en-US" altLang="zh-CN" dirty="0"/>
              <a:t>In our graph we can find the faulty equipment with the following query: </a:t>
            </a:r>
            <a:endParaRPr lang="en-US" altLang="zh-CN" dirty="0"/>
          </a:p>
          <a:p>
            <a:pPr lvl="2"/>
            <a:r>
              <a:rPr lang="en-US" altLang="zh-CN" b="1" dirty="0">
                <a:solidFill>
                  <a:schemeClr val="tx2"/>
                </a:solidFill>
              </a:rPr>
              <a:t>MATCH </a:t>
            </a:r>
            <a:r>
              <a:rPr lang="en-US" altLang="zh-CN" dirty="0">
                <a:solidFill>
                  <a:schemeClr val="tx2"/>
                </a:solidFill>
              </a:rPr>
              <a:t>(</a:t>
            </a:r>
            <a:r>
              <a:rPr lang="en-US" altLang="zh-CN" dirty="0" err="1">
                <a:solidFill>
                  <a:schemeClr val="tx2"/>
                </a:solidFill>
              </a:rPr>
              <a:t>user:User</a:t>
            </a:r>
            <a:r>
              <a:rPr lang="en-US" altLang="zh-CN" dirty="0">
                <a:solidFill>
                  <a:schemeClr val="tx2"/>
                </a:solidFill>
              </a:rPr>
              <a:t>)-[*1..5]-(</a:t>
            </a:r>
            <a:r>
              <a:rPr lang="en-US" altLang="zh-CN" dirty="0" err="1">
                <a:solidFill>
                  <a:schemeClr val="tx2"/>
                </a:solidFill>
              </a:rPr>
              <a:t>asset:Asset</a:t>
            </a:r>
            <a:r>
              <a:rPr lang="en-US" altLang="zh-CN" dirty="0">
                <a:solidFill>
                  <a:schemeClr val="tx2"/>
                </a:solidFill>
              </a:rPr>
              <a:t>)</a:t>
            </a:r>
            <a:br>
              <a:rPr lang="en-US" altLang="zh-CN" dirty="0">
                <a:solidFill>
                  <a:schemeClr val="tx2"/>
                </a:solidFill>
              </a:rPr>
            </a:br>
            <a:r>
              <a:rPr lang="en-US" altLang="zh-CN" b="1" dirty="0">
                <a:solidFill>
                  <a:schemeClr val="tx2"/>
                </a:solidFill>
              </a:rPr>
              <a:t>WHERE </a:t>
            </a:r>
            <a:r>
              <a:rPr lang="en-US" altLang="zh-CN" dirty="0" err="1">
                <a:solidFill>
                  <a:schemeClr val="tx2"/>
                </a:solidFill>
              </a:rPr>
              <a:t>user.name</a:t>
            </a:r>
            <a:r>
              <a:rPr lang="en-US" altLang="zh-CN" dirty="0">
                <a:solidFill>
                  <a:schemeClr val="tx2"/>
                </a:solidFill>
              </a:rPr>
              <a:t> = 'User 3' AND </a:t>
            </a:r>
            <a:r>
              <a:rPr lang="en-US" altLang="zh-CN" dirty="0" err="1">
                <a:solidFill>
                  <a:schemeClr val="tx2"/>
                </a:solidFill>
              </a:rPr>
              <a:t>asset.status</a:t>
            </a:r>
            <a:r>
              <a:rPr lang="en-US" altLang="zh-CN" dirty="0">
                <a:solidFill>
                  <a:schemeClr val="tx2"/>
                </a:solidFill>
              </a:rPr>
              <a:t> = 'down' </a:t>
            </a:r>
            <a:r>
              <a:rPr lang="en-US" altLang="zh-CN" b="1" dirty="0">
                <a:solidFill>
                  <a:schemeClr val="tx2"/>
                </a:solidFill>
              </a:rPr>
              <a:t>RETURN DISTINCT </a:t>
            </a:r>
            <a:r>
              <a:rPr lang="en-US" altLang="zh-CN" dirty="0">
                <a:solidFill>
                  <a:schemeClr val="tx2"/>
                </a:solidFill>
              </a:rPr>
              <a:t>asset </a:t>
            </a:r>
            <a:endParaRPr lang="en-US" altLang="zh-CN" dirty="0">
              <a:solidFill>
                <a:schemeClr val="tx2"/>
              </a:solidFill>
            </a:endParaRPr>
          </a:p>
          <a:p>
            <a:pPr lvl="2"/>
            <a:endParaRPr lang="en-US" altLang="zh-CN" dirty="0">
              <a:solidFill>
                <a:schemeClr val="tx2"/>
              </a:solidFill>
            </a:endParaRPr>
          </a:p>
          <a:p>
            <a:pPr lvl="1"/>
            <a:r>
              <a:rPr lang="en-US" altLang="zh-CN" dirty="0"/>
              <a:t>This allows us to match paths such as: </a:t>
            </a:r>
            <a:endParaRPr lang="en-US" altLang="zh-CN" dirty="0"/>
          </a:p>
          <a:p>
            <a:pPr marL="685800" lvl="2" indent="0">
              <a:buNone/>
            </a:pPr>
            <a:r>
              <a:rPr lang="en-US" altLang="zh-CN" dirty="0">
                <a:solidFill>
                  <a:schemeClr val="tx2"/>
                </a:solidFill>
              </a:rPr>
              <a:t>(user)-[:USER_OF]-&gt;(app)</a:t>
            </a:r>
            <a:endParaRPr lang="en-US" altLang="zh-CN" dirty="0">
              <a:solidFill>
                <a:schemeClr val="tx2"/>
              </a:solidFill>
            </a:endParaRPr>
          </a:p>
          <a:p>
            <a:pPr marL="685800" lvl="2" indent="0">
              <a:buNone/>
            </a:pPr>
            <a:r>
              <a:rPr lang="en-US" altLang="zh-CN" dirty="0">
                <a:solidFill>
                  <a:schemeClr val="tx2"/>
                </a:solidFill>
              </a:rPr>
              <a:t>(user)-[:USER_OF]-&gt;(app)-[:USES]-&gt;(database) </a:t>
            </a:r>
            <a:endParaRPr lang="en-US" altLang="zh-CN" dirty="0">
              <a:solidFill>
                <a:schemeClr val="tx2"/>
              </a:solidFill>
            </a:endParaRPr>
          </a:p>
          <a:p>
            <a:pPr marL="685800" lvl="2" indent="0">
              <a:buNone/>
            </a:pPr>
            <a:r>
              <a:rPr lang="en-US" altLang="zh-CN" dirty="0">
                <a:solidFill>
                  <a:schemeClr val="tx2"/>
                </a:solidFill>
              </a:rPr>
              <a:t>(user)-[:USER_OF]-&gt;(app)-[:USES]-&gt;(database)-[:SLAVE_OF]-&gt;(another-database) </a:t>
            </a:r>
            <a:endParaRPr lang="en-US" altLang="zh-CN" dirty="0">
              <a:solidFill>
                <a:schemeClr val="tx2"/>
              </a:solidFill>
            </a:endParaRPr>
          </a:p>
          <a:p>
            <a:pPr marL="685800" lvl="2" indent="0">
              <a:buNone/>
            </a:pPr>
            <a:r>
              <a:rPr lang="en-US" altLang="zh-CN" dirty="0">
                <a:solidFill>
                  <a:schemeClr val="tx2"/>
                </a:solidFill>
              </a:rPr>
              <a:t>(user)-[:USER_OF]-&gt;(app)-[:RUNS_ON]-&gt;(</a:t>
            </a:r>
            <a:r>
              <a:rPr lang="en-US" altLang="zh-CN" dirty="0" err="1">
                <a:solidFill>
                  <a:schemeClr val="tx2"/>
                </a:solidFill>
              </a:rPr>
              <a:t>vm</a:t>
            </a:r>
            <a:r>
              <a:rPr lang="en-US" altLang="zh-CN" dirty="0">
                <a:solidFill>
                  <a:schemeClr val="tx2"/>
                </a:solidFill>
              </a:rPr>
              <a:t>) </a:t>
            </a:r>
            <a:endParaRPr lang="en-US" altLang="zh-CN" dirty="0">
              <a:solidFill>
                <a:schemeClr val="tx2"/>
              </a:solidFill>
            </a:endParaRPr>
          </a:p>
          <a:p>
            <a:pPr marL="685800" lvl="2" indent="0">
              <a:buNone/>
            </a:pPr>
            <a:r>
              <a:rPr lang="en-US" altLang="zh-CN" dirty="0">
                <a:solidFill>
                  <a:schemeClr val="tx2"/>
                </a:solidFill>
              </a:rPr>
              <a:t>(user)-[:USER_OF]-&gt;(app)-[:RUNS_ON]-&gt;(</a:t>
            </a:r>
            <a:r>
              <a:rPr lang="en-US" altLang="zh-CN" dirty="0" err="1">
                <a:solidFill>
                  <a:schemeClr val="tx2"/>
                </a:solidFill>
              </a:rPr>
              <a:t>vm</a:t>
            </a:r>
            <a:r>
              <a:rPr lang="en-US" altLang="zh-CN" dirty="0">
                <a:solidFill>
                  <a:schemeClr val="tx2"/>
                </a:solidFill>
              </a:rPr>
              <a:t>)-[:HOSTED_BY]-&gt;(server) </a:t>
            </a:r>
            <a:endParaRPr lang="en-US" altLang="zh-CN" dirty="0">
              <a:solidFill>
                <a:schemeClr val="tx2"/>
              </a:solidFill>
            </a:endParaRPr>
          </a:p>
          <a:p>
            <a:pPr marL="685800" lvl="2" indent="0">
              <a:buNone/>
            </a:pPr>
            <a:r>
              <a:rPr lang="en-US" altLang="zh-CN" dirty="0">
                <a:solidFill>
                  <a:schemeClr val="tx2"/>
                </a:solidFill>
              </a:rPr>
              <a:t>(user)-[:USER_OF]-&gt;(app)-[:RUNS_ON]-&gt;(</a:t>
            </a:r>
            <a:r>
              <a:rPr lang="en-US" altLang="zh-CN" dirty="0" err="1">
                <a:solidFill>
                  <a:schemeClr val="tx2"/>
                </a:solidFill>
              </a:rPr>
              <a:t>vm</a:t>
            </a:r>
            <a:r>
              <a:rPr lang="en-US" altLang="zh-CN" dirty="0">
                <a:solidFill>
                  <a:schemeClr val="tx2"/>
                </a:solidFill>
              </a:rPr>
              <a:t>)-[:HOSTED_BY]-&gt;(server)-[:</a:t>
            </a:r>
            <a:r>
              <a:rPr lang="en-US" altLang="zh-CN" b="1" dirty="0">
                <a:solidFill>
                  <a:schemeClr val="tx2"/>
                </a:solidFill>
              </a:rPr>
              <a:t>IN</a:t>
            </a:r>
            <a:r>
              <a:rPr lang="en-US" altLang="zh-CN" dirty="0">
                <a:solidFill>
                  <a:schemeClr val="tx2"/>
                </a:solidFill>
              </a:rPr>
              <a:t>]-&gt;(rack) </a:t>
            </a:r>
            <a:endParaRPr lang="en-US" altLang="zh-CN" dirty="0">
              <a:solidFill>
                <a:schemeClr val="tx2"/>
              </a:solidFill>
            </a:endParaRPr>
          </a:p>
          <a:p>
            <a:pPr marL="685800" lvl="2" indent="0">
              <a:buNone/>
            </a:pPr>
            <a:r>
              <a:rPr lang="en-US" altLang="zh-CN" dirty="0">
                <a:solidFill>
                  <a:schemeClr val="tx2"/>
                </a:solidFill>
              </a:rPr>
              <a:t>(user)-[:USER_OF]-&gt;(app)-[:RUNS_ON]-&gt;(</a:t>
            </a:r>
            <a:r>
              <a:rPr lang="en-US" altLang="zh-CN" dirty="0" err="1">
                <a:solidFill>
                  <a:schemeClr val="tx2"/>
                </a:solidFill>
              </a:rPr>
              <a:t>vm</a:t>
            </a:r>
            <a:r>
              <a:rPr lang="en-US" altLang="zh-CN" dirty="0">
                <a:solidFill>
                  <a:schemeClr val="tx2"/>
                </a:solidFill>
              </a:rPr>
              <a:t>)-[:HOSTED_BY]-&gt;(server)-[:</a:t>
            </a:r>
            <a:r>
              <a:rPr lang="en-US" altLang="zh-CN" b="1" dirty="0">
                <a:solidFill>
                  <a:schemeClr val="tx2"/>
                </a:solidFill>
              </a:rPr>
              <a:t>IN</a:t>
            </a:r>
            <a:r>
              <a:rPr lang="en-US" altLang="zh-CN" dirty="0">
                <a:solidFill>
                  <a:schemeClr val="tx2"/>
                </a:solidFill>
              </a:rPr>
              <a:t>]-&gt;(rack) &lt;-[:</a:t>
            </a:r>
            <a:r>
              <a:rPr lang="en-US" altLang="zh-CN" b="1" dirty="0">
                <a:solidFill>
                  <a:schemeClr val="tx2"/>
                </a:solidFill>
              </a:rPr>
              <a:t>IN</a:t>
            </a:r>
            <a:r>
              <a:rPr lang="en-US" altLang="zh-CN" dirty="0">
                <a:solidFill>
                  <a:schemeClr val="tx2"/>
                </a:solidFill>
              </a:rPr>
              <a:t>]-(load-balancer) </a:t>
            </a:r>
            <a:endParaRPr lang="en-US" altLang="zh-CN" dirty="0">
              <a:solidFill>
                <a:schemeClr val="tx2"/>
              </a:solidFill>
            </a:endParaRPr>
          </a:p>
          <a:p>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r>
              <a:rPr lang="zh-CN" altLang="en-US" dirty="0"/>
              <a:t> </a:t>
            </a:r>
            <a:r>
              <a:rPr lang="en-US" altLang="zh-CN" dirty="0"/>
              <a:t>and</a:t>
            </a:r>
            <a:r>
              <a:rPr lang="zh-CN" altLang="en-US" dirty="0"/>
              <a:t> </a:t>
            </a:r>
            <a:r>
              <a:rPr lang="en-US" altLang="zh-CN" dirty="0"/>
              <a:t>Objectives</a:t>
            </a:r>
            <a:endParaRPr lang="zh-CN" altLang="en-US" dirty="0"/>
          </a:p>
        </p:txBody>
      </p:sp>
      <p:sp>
        <p:nvSpPr>
          <p:cNvPr id="3" name="内容占位符 2"/>
          <p:cNvSpPr>
            <a:spLocks noGrp="1"/>
          </p:cNvSpPr>
          <p:nvPr>
            <p:ph idx="1"/>
          </p:nvPr>
        </p:nvSpPr>
        <p:spPr/>
        <p:txBody>
          <a:bodyPr>
            <a:normAutofit/>
          </a:bodyPr>
          <a:lstStyle/>
          <a:p>
            <a:r>
              <a:rPr lang="en-US" altLang="zh-CN" sz="2400" dirty="0"/>
              <a:t>Contents</a:t>
            </a:r>
            <a:endParaRPr lang="en-US" altLang="zh-CN" sz="2400" dirty="0"/>
          </a:p>
          <a:p>
            <a:pPr lvl="1"/>
            <a:r>
              <a:rPr lang="en-US" altLang="zh-CN" sz="1800" dirty="0"/>
              <a:t>Neo4J</a:t>
            </a:r>
            <a:endParaRPr lang="en-US" altLang="zh-CN" sz="1800" dirty="0"/>
          </a:p>
          <a:p>
            <a:pPr lvl="1"/>
            <a:r>
              <a:rPr lang="en-US" altLang="zh-CN" sz="1800" dirty="0"/>
              <a:t>Graph</a:t>
            </a:r>
            <a:r>
              <a:rPr lang="en-US" altLang="en-US" sz="1800" dirty="0"/>
              <a:t> </a:t>
            </a:r>
            <a:r>
              <a:rPr lang="en-US" altLang="en-US" sz="1800" dirty="0"/>
              <a:t>Database</a:t>
            </a:r>
            <a:endParaRPr lang="en-US" altLang="en-US" sz="1800" dirty="0"/>
          </a:p>
          <a:p>
            <a:pPr lvl="1"/>
            <a:r>
              <a:rPr kumimoji="1" lang="en-US" altLang="zh-CN" sz="1800" dirty="0"/>
              <a:t>Options for Storing Connected Data </a:t>
            </a:r>
            <a:endParaRPr lang="en-US" altLang="zh-CN" sz="1800" dirty="0"/>
          </a:p>
          <a:p>
            <a:pPr lvl="1"/>
            <a:r>
              <a:rPr lang="en-US" altLang="zh-CN" sz="1800" dirty="0"/>
              <a:t>Data Modeling with Graphs </a:t>
            </a:r>
            <a:endParaRPr lang="en-US" altLang="zh-CN" sz="1800" dirty="0"/>
          </a:p>
          <a:p>
            <a:pPr lvl="1"/>
            <a:r>
              <a:rPr kumimoji="1" lang="en-US" altLang="zh-CN" sz="1800" dirty="0"/>
              <a:t>Building a Graph Database Application </a:t>
            </a:r>
            <a:endParaRPr kumimoji="1" lang="en-US" altLang="zh-CN" sz="1800" dirty="0"/>
          </a:p>
          <a:p>
            <a:pPr lvl="1"/>
            <a:r>
              <a:rPr kumimoji="1" lang="en-US" altLang="en-US" sz="1800" dirty="0"/>
              <a:t>Graph</a:t>
            </a:r>
            <a:r>
              <a:rPr kumimoji="1" lang="en-US" altLang="en-US" sz="1800" dirty="0"/>
              <a:t> </a:t>
            </a:r>
            <a:r>
              <a:rPr kumimoji="1" lang="en-US" altLang="en-US" sz="1800" dirty="0"/>
              <a:t>Database</a:t>
            </a:r>
            <a:r>
              <a:rPr kumimoji="1" lang="en-US" altLang="en-US" sz="1800" dirty="0"/>
              <a:t> </a:t>
            </a:r>
            <a:r>
              <a:rPr kumimoji="1" lang="en-US" altLang="en-US" sz="1800" dirty="0"/>
              <a:t>Internals</a:t>
            </a:r>
            <a:endParaRPr lang="en-US" altLang="zh-CN" sz="1800" dirty="0"/>
          </a:p>
          <a:p>
            <a:pPr lvl="1"/>
            <a:endParaRPr lang="en-US" altLang="zh-CN" sz="2000" dirty="0"/>
          </a:p>
          <a:p>
            <a:r>
              <a:rPr lang="en-US" altLang="zh-CN" sz="2400" dirty="0"/>
              <a:t>Objectives</a:t>
            </a:r>
            <a:endParaRPr lang="en-US" altLang="zh-CN" sz="2400" dirty="0"/>
          </a:p>
          <a:p>
            <a:pPr lvl="1"/>
            <a:r>
              <a:rPr lang="zh-CN" altLang="en-US" sz="1800" dirty="0">
                <a:latin typeface="等线" panose="02010600030101010101" pitchFamily="2" charset="-122"/>
                <a:ea typeface="等线" panose="02010600030101010101" pitchFamily="2" charset="-122"/>
              </a:rPr>
              <a:t>能够根据数据特性和数据访问模式，识别适合图数据库存储的数据，设计并实现其在图数据库中的存储和访问方案</a:t>
            </a:r>
            <a:endParaRPr lang="en-US" altLang="zh-CN" sz="1800" dirty="0">
              <a:latin typeface="等线" panose="02010600030101010101" pitchFamily="2" charset="-122"/>
              <a:ea typeface="等线" panose="02010600030101010101" pitchFamily="2" charset="-122"/>
            </a:endParaRPr>
          </a:p>
          <a:p>
            <a:endParaRPr lang="en-US" altLang="zh-CN" sz="2400" dirty="0"/>
          </a:p>
          <a:p>
            <a:endParaRPr lang="zh-CN" altLang="en-US" sz="2000"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570730" cy="413814"/>
          </a:xfrm>
        </p:spPr>
        <p:txBody>
          <a:bodyPr/>
          <a:lstStyle/>
          <a:p>
            <a:r>
              <a:rPr kumimoji="1" lang="en-US" altLang="zh-CN" dirty="0"/>
              <a:t>Building a Graph Database Application </a:t>
            </a:r>
            <a:endParaRPr kumimoji="1" lang="zh-CN" altLang="en-US" dirty="0"/>
          </a:p>
        </p:txBody>
      </p:sp>
      <p:sp>
        <p:nvSpPr>
          <p:cNvPr id="3" name="内容占位符 2"/>
          <p:cNvSpPr>
            <a:spLocks noGrp="1"/>
          </p:cNvSpPr>
          <p:nvPr>
            <p:ph idx="1"/>
          </p:nvPr>
        </p:nvSpPr>
        <p:spPr/>
        <p:txBody>
          <a:bodyPr>
            <a:normAutofit/>
          </a:bodyPr>
          <a:lstStyle/>
          <a:p>
            <a:r>
              <a:rPr lang="en-US" altLang="zh-CN" b="1" dirty="0"/>
              <a:t>Describe the Model in Terms of the Application’s Needs </a:t>
            </a:r>
            <a:endParaRPr lang="en-US" altLang="zh-CN" b="1" dirty="0"/>
          </a:p>
          <a:p>
            <a:r>
              <a:rPr lang="en-US" altLang="zh-CN" dirty="0"/>
              <a:t>Here’s an example of a user story for a book review web application: </a:t>
            </a:r>
            <a:endParaRPr lang="en-US" altLang="zh-CN" dirty="0"/>
          </a:p>
          <a:p>
            <a:pPr lvl="1"/>
            <a:r>
              <a:rPr lang="en-US" altLang="zh-CN" b="1" dirty="0"/>
              <a:t>AS A </a:t>
            </a:r>
            <a:r>
              <a:rPr lang="en-US" altLang="zh-CN" dirty="0"/>
              <a:t>reader who likes a book, </a:t>
            </a:r>
            <a:r>
              <a:rPr lang="en-US" altLang="zh-CN" b="1" dirty="0"/>
              <a:t>I WANT </a:t>
            </a:r>
            <a:r>
              <a:rPr lang="en-US" altLang="zh-CN" dirty="0"/>
              <a:t>to know which books other readers who like the same book have liked, </a:t>
            </a:r>
            <a:r>
              <a:rPr lang="en-US" altLang="zh-CN" b="1" dirty="0"/>
              <a:t>SO THAT </a:t>
            </a:r>
            <a:r>
              <a:rPr lang="en-US" altLang="zh-CN" dirty="0"/>
              <a:t>I can find other books to read. </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since </a:t>
            </a:r>
            <a:r>
              <a:rPr lang="en-US" altLang="zh-CN" i="1" dirty="0"/>
              <a:t>Alice likes Dune, find books that others who like Dune have enjoyed</a:t>
            </a:r>
            <a:r>
              <a:rPr lang="en-US" altLang="zh-CN" dirty="0"/>
              <a:t>: </a:t>
            </a:r>
            <a:endParaRPr lang="en-US" altLang="zh-CN" dirty="0"/>
          </a:p>
          <a:p>
            <a:pPr marL="643255" lvl="2" indent="0">
              <a:buNone/>
            </a:pPr>
            <a:r>
              <a:rPr lang="en-US" altLang="zh-CN" b="1" dirty="0">
                <a:solidFill>
                  <a:schemeClr val="tx2"/>
                </a:solidFill>
                <a:latin typeface="+mn-lt"/>
              </a:rPr>
              <a:t>MATCH </a:t>
            </a:r>
            <a:r>
              <a:rPr lang="en-US" altLang="zh-CN" dirty="0">
                <a:solidFill>
                  <a:schemeClr val="tx2"/>
                </a:solidFill>
                <a:latin typeface="+mn-lt"/>
              </a:rPr>
              <a:t>(:Reader {</a:t>
            </a:r>
            <a:r>
              <a:rPr lang="en-US" altLang="zh-CN" dirty="0" err="1">
                <a:solidFill>
                  <a:schemeClr val="tx2"/>
                </a:solidFill>
                <a:latin typeface="+mn-lt"/>
              </a:rPr>
              <a:t>name:'Alice</a:t>
            </a:r>
            <a:r>
              <a:rPr lang="en-US" altLang="zh-CN" dirty="0">
                <a:solidFill>
                  <a:schemeClr val="tx2"/>
                </a:solidFill>
                <a:latin typeface="+mn-lt"/>
              </a:rPr>
              <a:t>'})-[:LIKES]-&gt;(:Book {</a:t>
            </a:r>
            <a:r>
              <a:rPr lang="en-US" altLang="zh-CN" dirty="0" err="1">
                <a:solidFill>
                  <a:schemeClr val="tx2"/>
                </a:solidFill>
                <a:latin typeface="+mn-lt"/>
              </a:rPr>
              <a:t>title:'Dune</a:t>
            </a:r>
            <a:r>
              <a:rPr lang="en-US" altLang="zh-CN" dirty="0">
                <a:solidFill>
                  <a:schemeClr val="tx2"/>
                </a:solidFill>
                <a:latin typeface="+mn-lt"/>
              </a:rPr>
              <a:t>’})&lt;-[:LIKES]-(:Reader)-[:LIKES]-&gt;(</a:t>
            </a:r>
            <a:r>
              <a:rPr lang="en-US" altLang="zh-CN" dirty="0" err="1">
                <a:solidFill>
                  <a:schemeClr val="tx2"/>
                </a:solidFill>
                <a:latin typeface="+mn-lt"/>
              </a:rPr>
              <a:t>books:Book</a:t>
            </a:r>
            <a:r>
              <a:rPr lang="en-US" altLang="zh-CN" dirty="0">
                <a:solidFill>
                  <a:schemeClr val="tx2"/>
                </a:solidFill>
                <a:latin typeface="+mn-lt"/>
              </a:rPr>
              <a:t>) </a:t>
            </a:r>
            <a:endParaRPr lang="en-US" altLang="zh-CN" dirty="0">
              <a:solidFill>
                <a:schemeClr val="tx2"/>
              </a:solidFill>
              <a:latin typeface="+mn-lt"/>
            </a:endParaRPr>
          </a:p>
          <a:p>
            <a:pPr marL="643255" lvl="2" indent="0">
              <a:buNone/>
            </a:pPr>
            <a:r>
              <a:rPr lang="en-US" altLang="zh-CN" b="1" dirty="0">
                <a:solidFill>
                  <a:schemeClr val="tx2"/>
                </a:solidFill>
                <a:latin typeface="+mn-lt"/>
              </a:rPr>
              <a:t>RETURN </a:t>
            </a:r>
            <a:r>
              <a:rPr lang="en-US" altLang="zh-CN" dirty="0" err="1">
                <a:solidFill>
                  <a:schemeClr val="tx2"/>
                </a:solidFill>
                <a:latin typeface="+mn-lt"/>
              </a:rPr>
              <a:t>books.title</a:t>
            </a:r>
            <a:r>
              <a:rPr lang="en-US" altLang="zh-CN" dirty="0">
                <a:solidFill>
                  <a:schemeClr val="tx2"/>
                </a:solidFill>
                <a:latin typeface="+mn-lt"/>
              </a:rPr>
              <a:t> </a:t>
            </a:r>
            <a:endParaRPr lang="en-US" altLang="zh-CN" dirty="0">
              <a:solidFill>
                <a:schemeClr val="tx2"/>
              </a:solidFill>
              <a:latin typeface="+mn-lt"/>
            </a:endParaRPr>
          </a:p>
          <a:p>
            <a:pPr lvl="1"/>
            <a:endParaRPr lang="en-US" altLang="zh-CN" dirty="0"/>
          </a:p>
          <a:p>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7410" name="Picture 2" descr="page84image17832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2456" y="1995686"/>
            <a:ext cx="4752528" cy="1584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570730" cy="413814"/>
          </a:xfrm>
        </p:spPr>
        <p:txBody>
          <a:bodyPr/>
          <a:lstStyle/>
          <a:p>
            <a:r>
              <a:rPr kumimoji="1" lang="en-US" altLang="zh-CN" dirty="0"/>
              <a:t>Building a Graph Database Application </a:t>
            </a:r>
            <a:endParaRPr kumimoji="1" lang="zh-CN" altLang="en-US" dirty="0"/>
          </a:p>
        </p:txBody>
      </p:sp>
      <p:sp>
        <p:nvSpPr>
          <p:cNvPr id="3" name="内容占位符 2"/>
          <p:cNvSpPr>
            <a:spLocks noGrp="1"/>
          </p:cNvSpPr>
          <p:nvPr>
            <p:ph idx="1"/>
          </p:nvPr>
        </p:nvSpPr>
        <p:spPr/>
        <p:txBody>
          <a:bodyPr>
            <a:normAutofit/>
          </a:bodyPr>
          <a:lstStyle/>
          <a:p>
            <a:r>
              <a:rPr lang="en-US" altLang="zh-CN" b="1" dirty="0"/>
              <a:t>Nodes for Things, Relationships for Structure </a:t>
            </a:r>
            <a:endParaRPr lang="en-US" altLang="zh-CN" dirty="0"/>
          </a:p>
          <a:p>
            <a:pPr lvl="1"/>
            <a:r>
              <a:rPr lang="en-US" altLang="zh-CN" dirty="0"/>
              <a:t>Use nodes to represent entities—that is, the </a:t>
            </a:r>
            <a:r>
              <a:rPr lang="en-US" altLang="zh-CN" i="1" dirty="0">
                <a:solidFill>
                  <a:srgbClr val="FF0000"/>
                </a:solidFill>
              </a:rPr>
              <a:t>things</a:t>
            </a:r>
            <a:r>
              <a:rPr lang="en-US" altLang="zh-CN" i="1" dirty="0"/>
              <a:t> </a:t>
            </a:r>
            <a:r>
              <a:rPr lang="en-US" altLang="zh-CN" dirty="0"/>
              <a:t>in our domain that are of interest to us, and which can be labeled and grouped. </a:t>
            </a:r>
            <a:endParaRPr lang="en-US" altLang="zh-CN" dirty="0"/>
          </a:p>
          <a:p>
            <a:pPr lvl="1"/>
            <a:r>
              <a:rPr lang="en-US" altLang="zh-CN" dirty="0"/>
              <a:t>Use relationships both to express the </a:t>
            </a:r>
            <a:r>
              <a:rPr lang="en-US" altLang="zh-CN" i="1" dirty="0">
                <a:solidFill>
                  <a:srgbClr val="FF0000"/>
                </a:solidFill>
              </a:rPr>
              <a:t>connections</a:t>
            </a:r>
            <a:r>
              <a:rPr lang="en-US" altLang="zh-CN" i="1" dirty="0"/>
              <a:t> </a:t>
            </a:r>
            <a:r>
              <a:rPr lang="en-US" altLang="zh-CN" dirty="0"/>
              <a:t>between entities and to establish semantic context for each entity, thereby structuring the domain. </a:t>
            </a:r>
            <a:endParaRPr lang="en-US" altLang="zh-CN" dirty="0"/>
          </a:p>
          <a:p>
            <a:pPr lvl="1"/>
            <a:r>
              <a:rPr lang="en-US" altLang="zh-CN" dirty="0"/>
              <a:t>Use relationship direction to further clarify relationship semantics. Many relationships are asymmetrical, which is why relationships in a property graph are always directed. For bidirectional relationships, we should make our queries ignore direction, rather than using two relationships. </a:t>
            </a:r>
            <a:endParaRPr lang="en-US" altLang="zh-CN" dirty="0"/>
          </a:p>
          <a:p>
            <a:pPr lvl="1"/>
            <a:r>
              <a:rPr lang="en-US" altLang="zh-CN" dirty="0"/>
              <a:t>Use node properties to represent entity </a:t>
            </a:r>
            <a:r>
              <a:rPr lang="en-US" altLang="zh-CN" dirty="0">
                <a:solidFill>
                  <a:srgbClr val="FF0000"/>
                </a:solidFill>
              </a:rPr>
              <a:t>attributes</a:t>
            </a:r>
            <a:r>
              <a:rPr lang="en-US" altLang="zh-CN" dirty="0"/>
              <a:t>, plus any necessary entity metadata, such as timestamps, version numbers, etc. </a:t>
            </a:r>
            <a:endParaRPr lang="en-US" altLang="zh-CN" dirty="0"/>
          </a:p>
          <a:p>
            <a:pPr lvl="1"/>
            <a:r>
              <a:rPr lang="en-US" altLang="zh-CN" dirty="0"/>
              <a:t>Use relationship properties to express the strength, weight, or quality of a relationship, plus any necessary relationship metadata, such as timestamps, version numbers, etc. </a:t>
            </a:r>
            <a:endParaRPr lang="en-US" altLang="zh-CN" dirty="0"/>
          </a:p>
          <a:p>
            <a:pPr lvl="1"/>
            <a:endParaRPr lang="en-US" altLang="zh-CN" dirty="0"/>
          </a:p>
          <a:p>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570730" cy="413814"/>
          </a:xfrm>
        </p:spPr>
        <p:txBody>
          <a:bodyPr/>
          <a:lstStyle/>
          <a:p>
            <a:r>
              <a:rPr kumimoji="1" lang="en-US" altLang="zh-CN" dirty="0">
                <a:latin typeface="微软雅黑" panose="020B0503020204020204" pitchFamily="34" charset="-122"/>
              </a:rPr>
              <a:t>Building a Graph Database Application </a:t>
            </a:r>
            <a:endParaRPr kumimoji="1" lang="en-US" altLang="zh-CN" dirty="0">
              <a:latin typeface="微软雅黑" panose="020B0503020204020204" pitchFamily="34" charset="-122"/>
            </a:endParaRPr>
          </a:p>
        </p:txBody>
      </p:sp>
      <p:sp>
        <p:nvSpPr>
          <p:cNvPr id="3" name="内容占位符 2"/>
          <p:cNvSpPr>
            <a:spLocks noGrp="1"/>
          </p:cNvSpPr>
          <p:nvPr>
            <p:ph idx="1"/>
          </p:nvPr>
        </p:nvSpPr>
        <p:spPr/>
        <p:txBody>
          <a:bodyPr>
            <a:normAutofit/>
          </a:bodyPr>
          <a:lstStyle/>
          <a:p>
            <a:r>
              <a:rPr lang="en-US" altLang="zh-CN" b="1" dirty="0">
                <a:latin typeface="微软雅黑" panose="020B0503020204020204" pitchFamily="34" charset="-122"/>
                <a:ea typeface="微软雅黑" panose="020B0503020204020204" pitchFamily="34" charset="-122"/>
              </a:rPr>
              <a:t>Model Facts as Nodes </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Employment </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The</a:t>
            </a:r>
            <a:r>
              <a:rPr lang="en-US"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Figure shows how the fact of Ian being employed by Neo Technology in the role of engineer can be represented in the graph. </a:t>
            </a:r>
            <a:endParaRPr lang="en-US" altLang="zh-CN" dirty="0">
              <a:latin typeface="微软雅黑" panose="020B0503020204020204" pitchFamily="34" charset="-122"/>
              <a:ea typeface="微软雅黑" panose="020B0503020204020204" pitchFamily="34" charset="-122"/>
            </a:endParaRPr>
          </a:p>
          <a:p>
            <a:pPr marL="600075" lvl="2" indent="0">
              <a:buNone/>
            </a:pPr>
            <a:r>
              <a:rPr lang="en-US" altLang="zh-CN" b="1" dirty="0">
                <a:solidFill>
                  <a:srgbClr val="006699"/>
                </a:solidFill>
                <a:latin typeface="微软雅黑" panose="020B0503020204020204" pitchFamily="34" charset="-122"/>
                <a:ea typeface="微软雅黑" panose="020B0503020204020204" pitchFamily="34" charset="-122"/>
              </a:rPr>
              <a:t>CREATE </a:t>
            </a:r>
            <a:r>
              <a:rPr lang="en-US" altLang="zh-CN" dirty="0">
                <a:solidFill>
                  <a:srgbClr val="000087"/>
                </a:solidFill>
                <a:latin typeface="微软雅黑" panose="020B0503020204020204" pitchFamily="34" charset="-122"/>
                <a:ea typeface="微软雅黑" panose="020B0503020204020204" pitchFamily="34" charset="-122"/>
              </a:rPr>
              <a:t>(:Person {</a:t>
            </a:r>
            <a:r>
              <a:rPr lang="en-US" altLang="zh-CN" dirty="0" err="1">
                <a:solidFill>
                  <a:srgbClr val="000087"/>
                </a:solidFill>
                <a:latin typeface="微软雅黑" panose="020B0503020204020204" pitchFamily="34" charset="-122"/>
                <a:ea typeface="微软雅黑" panose="020B0503020204020204" pitchFamily="34" charset="-122"/>
              </a:rPr>
              <a:t>name:</a:t>
            </a:r>
            <a:r>
              <a:rPr lang="en-US" altLang="zh-CN" dirty="0" err="1">
                <a:solidFill>
                  <a:srgbClr val="CC3300"/>
                </a:solidFill>
                <a:latin typeface="微软雅黑" panose="020B0503020204020204" pitchFamily="34" charset="-122"/>
                <a:ea typeface="微软雅黑" panose="020B0503020204020204" pitchFamily="34" charset="-122"/>
              </a:rPr>
              <a:t>'Ian</a:t>
            </a:r>
            <a:r>
              <a:rPr lang="en-US" altLang="zh-CN" dirty="0">
                <a:solidFill>
                  <a:srgbClr val="CC3300"/>
                </a:solidFill>
                <a:latin typeface="微软雅黑" panose="020B0503020204020204" pitchFamily="34" charset="-122"/>
                <a:ea typeface="微软雅黑" panose="020B0503020204020204" pitchFamily="34" charset="-122"/>
              </a:rPr>
              <a:t>'</a:t>
            </a:r>
            <a:r>
              <a:rPr lang="en-US" altLang="zh-CN" dirty="0">
                <a:solidFill>
                  <a:srgbClr val="000087"/>
                </a:solidFill>
                <a:latin typeface="微软雅黑" panose="020B0503020204020204" pitchFamily="34" charset="-122"/>
                <a:ea typeface="微软雅黑" panose="020B0503020204020204" pitchFamily="34" charset="-122"/>
              </a:rPr>
              <a:t>})-[:EMPLOYMENT]-&gt; (</a:t>
            </a:r>
            <a:r>
              <a:rPr lang="en-US" altLang="zh-CN" dirty="0" err="1">
                <a:solidFill>
                  <a:srgbClr val="000087"/>
                </a:solidFill>
                <a:latin typeface="微软雅黑" panose="020B0503020204020204" pitchFamily="34" charset="-122"/>
                <a:ea typeface="微软雅黑" panose="020B0503020204020204" pitchFamily="34" charset="-122"/>
              </a:rPr>
              <a:t>employment:Job</a:t>
            </a:r>
            <a:r>
              <a:rPr lang="en-US" altLang="zh-CN" dirty="0">
                <a:solidFill>
                  <a:srgbClr val="000087"/>
                </a:solidFill>
                <a:latin typeface="微软雅黑" panose="020B0503020204020204" pitchFamily="34" charset="-122"/>
                <a:ea typeface="微软雅黑" panose="020B0503020204020204" pitchFamily="34" charset="-122"/>
              </a:rPr>
              <a:t> {start_date:</a:t>
            </a:r>
            <a:r>
              <a:rPr lang="en-US" altLang="zh-CN" dirty="0">
                <a:solidFill>
                  <a:srgbClr val="CC3300"/>
                </a:solidFill>
                <a:latin typeface="微软雅黑" panose="020B0503020204020204" pitchFamily="34" charset="-122"/>
                <a:ea typeface="微软雅黑" panose="020B0503020204020204" pitchFamily="34" charset="-122"/>
              </a:rPr>
              <a:t>'2011-01-05'</a:t>
            </a:r>
            <a:r>
              <a:rPr lang="en-US" altLang="zh-CN" dirty="0">
                <a:solidFill>
                  <a:srgbClr val="000087"/>
                </a:solidFill>
                <a:latin typeface="微软雅黑" panose="020B0503020204020204" pitchFamily="34" charset="-122"/>
                <a:ea typeface="微软雅黑" panose="020B0503020204020204" pitchFamily="34" charset="-122"/>
              </a:rPr>
              <a:t>}) -[:EMPLOYER]-&gt;(:Company {</a:t>
            </a:r>
            <a:r>
              <a:rPr lang="en-US" altLang="zh-CN" dirty="0" err="1">
                <a:solidFill>
                  <a:srgbClr val="000087"/>
                </a:solidFill>
                <a:latin typeface="微软雅黑" panose="020B0503020204020204" pitchFamily="34" charset="-122"/>
                <a:ea typeface="微软雅黑" panose="020B0503020204020204" pitchFamily="34" charset="-122"/>
              </a:rPr>
              <a:t>name:</a:t>
            </a:r>
            <a:r>
              <a:rPr lang="en-US" altLang="zh-CN" dirty="0" err="1">
                <a:solidFill>
                  <a:srgbClr val="CC3300"/>
                </a:solidFill>
                <a:latin typeface="微软雅黑" panose="020B0503020204020204" pitchFamily="34" charset="-122"/>
                <a:ea typeface="微软雅黑" panose="020B0503020204020204" pitchFamily="34" charset="-122"/>
              </a:rPr>
              <a:t>'Neo</a:t>
            </a:r>
            <a:r>
              <a:rPr lang="en-US" altLang="zh-CN" dirty="0">
                <a:solidFill>
                  <a:srgbClr val="CC3300"/>
                </a:solidFill>
                <a:latin typeface="微软雅黑" panose="020B0503020204020204" pitchFamily="34" charset="-122"/>
                <a:ea typeface="微软雅黑" panose="020B0503020204020204" pitchFamily="34" charset="-122"/>
              </a:rPr>
              <a:t>'</a:t>
            </a:r>
            <a:r>
              <a:rPr lang="en-US" altLang="zh-CN" dirty="0">
                <a:solidFill>
                  <a:srgbClr val="000087"/>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600075" lvl="2" indent="0">
              <a:buNone/>
            </a:pPr>
            <a:r>
              <a:rPr lang="en-US" altLang="zh-CN" dirty="0">
                <a:solidFill>
                  <a:srgbClr val="000087"/>
                </a:solidFill>
                <a:latin typeface="微软雅黑" panose="020B0503020204020204" pitchFamily="34" charset="-122"/>
                <a:ea typeface="微软雅黑" panose="020B0503020204020204" pitchFamily="34" charset="-122"/>
              </a:rPr>
              <a:t>(employment)-[:ROLE]-&gt;(:Role {</a:t>
            </a:r>
            <a:r>
              <a:rPr lang="en-US" altLang="zh-CN" dirty="0" err="1">
                <a:solidFill>
                  <a:srgbClr val="000087"/>
                </a:solidFill>
                <a:latin typeface="微软雅黑" panose="020B0503020204020204" pitchFamily="34" charset="-122"/>
                <a:ea typeface="微软雅黑" panose="020B0503020204020204" pitchFamily="34" charset="-122"/>
              </a:rPr>
              <a:t>name:</a:t>
            </a:r>
            <a:r>
              <a:rPr lang="en-US" altLang="zh-CN" dirty="0" err="1">
                <a:solidFill>
                  <a:srgbClr val="CC3300"/>
                </a:solidFill>
                <a:latin typeface="微软雅黑" panose="020B0503020204020204" pitchFamily="34" charset="-122"/>
                <a:ea typeface="微软雅黑" panose="020B0503020204020204" pitchFamily="34" charset="-122"/>
              </a:rPr>
              <a:t>'engineer</a:t>
            </a:r>
            <a:r>
              <a:rPr lang="en-US" altLang="zh-CN" dirty="0">
                <a:solidFill>
                  <a:srgbClr val="CC3300"/>
                </a:solidFill>
                <a:latin typeface="微软雅黑" panose="020B0503020204020204" pitchFamily="34" charset="-122"/>
                <a:ea typeface="微软雅黑" panose="020B0503020204020204" pitchFamily="34" charset="-122"/>
              </a:rPr>
              <a:t>'</a:t>
            </a:r>
            <a:r>
              <a:rPr lang="en-US" altLang="zh-CN" dirty="0">
                <a:solidFill>
                  <a:srgbClr val="000087"/>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latin typeface="微软雅黑" panose="020B0503020204020204" pitchFamily="34" charset="-122"/>
              </a:rPr>
            </a:fld>
            <a:endParaRPr lang="zh-CN" altLang="en-US" dirty="0" smtClean="0">
              <a:latin typeface="微软雅黑" panose="020B0503020204020204" pitchFamily="34" charset="-122"/>
            </a:endParaRPr>
          </a:p>
        </p:txBody>
      </p:sp>
      <p:pic>
        <p:nvPicPr>
          <p:cNvPr id="19457" name="Picture 1" descr="page87image382707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21342" y="2421500"/>
            <a:ext cx="2679245" cy="2721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570730" cy="413814"/>
          </a:xfrm>
        </p:spPr>
        <p:txBody>
          <a:bodyPr/>
          <a:lstStyle/>
          <a:p>
            <a:r>
              <a:rPr kumimoji="1" lang="en-US" altLang="zh-CN" dirty="0">
                <a:latin typeface="微软雅黑" panose="020B0503020204020204" pitchFamily="34" charset="-122"/>
              </a:rPr>
              <a:t>Building a Graph Database Application </a:t>
            </a:r>
            <a:endParaRPr kumimoji="1" lang="en-US" altLang="zh-CN" dirty="0">
              <a:latin typeface="微软雅黑" panose="020B0503020204020204" pitchFamily="34" charset="-122"/>
            </a:endParaRPr>
          </a:p>
        </p:txBody>
      </p:sp>
      <p:sp>
        <p:nvSpPr>
          <p:cNvPr id="3" name="内容占位符 2"/>
          <p:cNvSpPr>
            <a:spLocks noGrp="1"/>
          </p:cNvSpPr>
          <p:nvPr>
            <p:ph idx="1"/>
          </p:nvPr>
        </p:nvSpPr>
        <p:spPr/>
        <p:txBody>
          <a:bodyPr>
            <a:normAutofit/>
          </a:bodyPr>
          <a:lstStyle/>
          <a:p>
            <a:r>
              <a:rPr lang="en-US" altLang="zh-CN" b="1" dirty="0">
                <a:latin typeface="微软雅黑" panose="020B0503020204020204" pitchFamily="34" charset="-122"/>
                <a:ea typeface="微软雅黑" panose="020B0503020204020204" pitchFamily="34" charset="-122"/>
              </a:rPr>
              <a:t>Model Facts as Nodes </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Performance </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The</a:t>
            </a:r>
            <a:r>
              <a:rPr lang="en-US"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Figure</a:t>
            </a:r>
            <a:r>
              <a:rPr lang="en-US"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shows how the fact that William Hartnell played The Doctor in the story </a:t>
            </a:r>
            <a:r>
              <a:rPr lang="en-US" altLang="zh-CN" i="1" dirty="0">
                <a:latin typeface="微软雅黑" panose="020B0503020204020204" pitchFamily="34" charset="-122"/>
                <a:ea typeface="微软雅黑" panose="020B0503020204020204" pitchFamily="34" charset="-122"/>
              </a:rPr>
              <a:t>The </a:t>
            </a:r>
            <a:r>
              <a:rPr lang="en-US" altLang="zh-CN" i="1" dirty="0" err="1">
                <a:latin typeface="微软雅黑" panose="020B0503020204020204" pitchFamily="34" charset="-122"/>
                <a:ea typeface="微软雅黑" panose="020B0503020204020204" pitchFamily="34" charset="-122"/>
              </a:rPr>
              <a:t>Sensorites</a:t>
            </a:r>
            <a:r>
              <a:rPr lang="en-US" altLang="zh-CN" i="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can be represented in the graph. </a:t>
            </a:r>
            <a:endParaRPr lang="en-US" altLang="zh-CN" dirty="0">
              <a:latin typeface="微软雅黑" panose="020B0503020204020204" pitchFamily="34" charset="-122"/>
              <a:ea typeface="微软雅黑" panose="020B0503020204020204" pitchFamily="34" charset="-122"/>
            </a:endParaRPr>
          </a:p>
          <a:p>
            <a:pPr marL="600075" lvl="2" indent="0">
              <a:buNone/>
            </a:pPr>
            <a:r>
              <a:rPr lang="en-US" altLang="zh-CN" b="1" dirty="0">
                <a:solidFill>
                  <a:srgbClr val="006699"/>
                </a:solidFill>
                <a:latin typeface="微软雅黑" panose="020B0503020204020204" pitchFamily="34" charset="-122"/>
                <a:ea typeface="微软雅黑" panose="020B0503020204020204" pitchFamily="34" charset="-122"/>
              </a:rPr>
              <a:t>CREATE </a:t>
            </a:r>
            <a:r>
              <a:rPr lang="en-US" altLang="zh-CN" dirty="0">
                <a:solidFill>
                  <a:srgbClr val="000087"/>
                </a:solidFill>
                <a:latin typeface="微软雅黑" panose="020B0503020204020204" pitchFamily="34" charset="-122"/>
                <a:ea typeface="微软雅黑" panose="020B0503020204020204" pitchFamily="34" charset="-122"/>
              </a:rPr>
              <a:t>(:Actor {</a:t>
            </a:r>
            <a:r>
              <a:rPr lang="en-US" altLang="zh-CN" dirty="0" err="1">
                <a:solidFill>
                  <a:srgbClr val="000087"/>
                </a:solidFill>
                <a:latin typeface="微软雅黑" panose="020B0503020204020204" pitchFamily="34" charset="-122"/>
                <a:ea typeface="微软雅黑" panose="020B0503020204020204" pitchFamily="34" charset="-122"/>
              </a:rPr>
              <a:t>name:</a:t>
            </a:r>
            <a:r>
              <a:rPr lang="en-US" altLang="zh-CN" dirty="0" err="1">
                <a:solidFill>
                  <a:srgbClr val="CC3300"/>
                </a:solidFill>
                <a:latin typeface="微软雅黑" panose="020B0503020204020204" pitchFamily="34" charset="-122"/>
                <a:ea typeface="微软雅黑" panose="020B0503020204020204" pitchFamily="34" charset="-122"/>
              </a:rPr>
              <a:t>'William</a:t>
            </a:r>
            <a:r>
              <a:rPr lang="en-US" altLang="zh-CN" dirty="0">
                <a:solidFill>
                  <a:srgbClr val="CC3300"/>
                </a:solidFill>
                <a:latin typeface="微软雅黑" panose="020B0503020204020204" pitchFamily="34" charset="-122"/>
                <a:ea typeface="微软雅黑" panose="020B0503020204020204" pitchFamily="34" charset="-122"/>
              </a:rPr>
              <a:t> Hartnell'</a:t>
            </a:r>
            <a:r>
              <a:rPr lang="en-US" altLang="zh-CN" dirty="0">
                <a:solidFill>
                  <a:srgbClr val="000087"/>
                </a:solidFill>
                <a:latin typeface="微软雅黑" panose="020B0503020204020204" pitchFamily="34" charset="-122"/>
                <a:ea typeface="微软雅黑" panose="020B0503020204020204" pitchFamily="34" charset="-122"/>
              </a:rPr>
              <a:t>})-[:PERFORMED_IN]-&gt; (</a:t>
            </a:r>
            <a:r>
              <a:rPr lang="en-US" altLang="zh-CN" dirty="0" err="1">
                <a:solidFill>
                  <a:srgbClr val="000087"/>
                </a:solidFill>
                <a:latin typeface="微软雅黑" panose="020B0503020204020204" pitchFamily="34" charset="-122"/>
                <a:ea typeface="微软雅黑" panose="020B0503020204020204" pitchFamily="34" charset="-122"/>
              </a:rPr>
              <a:t>performance:Performance</a:t>
            </a:r>
            <a:r>
              <a:rPr lang="en-US" altLang="zh-CN" dirty="0">
                <a:solidFill>
                  <a:srgbClr val="000087"/>
                </a:solidFill>
                <a:latin typeface="微软雅黑" panose="020B0503020204020204" pitchFamily="34" charset="-122"/>
                <a:ea typeface="微软雅黑" panose="020B0503020204020204" pitchFamily="34" charset="-122"/>
              </a:rPr>
              <a:t> {year:1964})-[:PLAYED]-&gt; (:Role {</a:t>
            </a:r>
            <a:r>
              <a:rPr lang="en-US" altLang="zh-CN" dirty="0" err="1">
                <a:solidFill>
                  <a:srgbClr val="000087"/>
                </a:solidFill>
                <a:latin typeface="微软雅黑" panose="020B0503020204020204" pitchFamily="34" charset="-122"/>
                <a:ea typeface="微软雅黑" panose="020B0503020204020204" pitchFamily="34" charset="-122"/>
              </a:rPr>
              <a:t>name:</a:t>
            </a:r>
            <a:r>
              <a:rPr lang="en-US" altLang="zh-CN" dirty="0" err="1">
                <a:solidFill>
                  <a:srgbClr val="CC3300"/>
                </a:solidFill>
                <a:latin typeface="微软雅黑" panose="020B0503020204020204" pitchFamily="34" charset="-122"/>
                <a:ea typeface="微软雅黑" panose="020B0503020204020204" pitchFamily="34" charset="-122"/>
              </a:rPr>
              <a:t>'The</a:t>
            </a:r>
            <a:r>
              <a:rPr lang="en-US" altLang="zh-CN" dirty="0">
                <a:solidFill>
                  <a:srgbClr val="CC3300"/>
                </a:solidFill>
                <a:latin typeface="微软雅黑" panose="020B0503020204020204" pitchFamily="34" charset="-122"/>
                <a:ea typeface="微软雅黑" panose="020B0503020204020204" pitchFamily="34" charset="-122"/>
              </a:rPr>
              <a:t> Doctor'</a:t>
            </a:r>
            <a:r>
              <a:rPr lang="en-US" altLang="zh-CN" dirty="0">
                <a:solidFill>
                  <a:srgbClr val="000087"/>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600075" lvl="2" indent="0">
              <a:buNone/>
            </a:pPr>
            <a:r>
              <a:rPr lang="en-US" altLang="zh-CN" dirty="0">
                <a:solidFill>
                  <a:srgbClr val="000087"/>
                </a:solidFill>
                <a:latin typeface="微软雅黑" panose="020B0503020204020204" pitchFamily="34" charset="-122"/>
                <a:ea typeface="微软雅黑" panose="020B0503020204020204" pitchFamily="34" charset="-122"/>
              </a:rPr>
              <a:t>(performance)-[:FOR]-&gt;(:Story {</a:t>
            </a:r>
            <a:r>
              <a:rPr lang="en-US" altLang="zh-CN" dirty="0" err="1">
                <a:solidFill>
                  <a:srgbClr val="000087"/>
                </a:solidFill>
                <a:latin typeface="微软雅黑" panose="020B0503020204020204" pitchFamily="34" charset="-122"/>
                <a:ea typeface="微软雅黑" panose="020B0503020204020204" pitchFamily="34" charset="-122"/>
              </a:rPr>
              <a:t>title:</a:t>
            </a:r>
            <a:r>
              <a:rPr lang="en-US" altLang="zh-CN" dirty="0" err="1">
                <a:solidFill>
                  <a:srgbClr val="CC3300"/>
                </a:solidFill>
                <a:latin typeface="微软雅黑" panose="020B0503020204020204" pitchFamily="34" charset="-122"/>
                <a:ea typeface="微软雅黑" panose="020B0503020204020204" pitchFamily="34" charset="-122"/>
              </a:rPr>
              <a:t>'The</a:t>
            </a:r>
            <a:r>
              <a:rPr lang="en-US" altLang="zh-CN" dirty="0">
                <a:solidFill>
                  <a:srgbClr val="CC3300"/>
                </a:solidFill>
                <a:latin typeface="微软雅黑" panose="020B0503020204020204" pitchFamily="34" charset="-122"/>
                <a:ea typeface="微软雅黑" panose="020B0503020204020204" pitchFamily="34" charset="-122"/>
              </a:rPr>
              <a:t> </a:t>
            </a:r>
            <a:r>
              <a:rPr lang="en-US" altLang="zh-CN" dirty="0" err="1">
                <a:solidFill>
                  <a:srgbClr val="CC3300"/>
                </a:solidFill>
                <a:latin typeface="微软雅黑" panose="020B0503020204020204" pitchFamily="34" charset="-122"/>
                <a:ea typeface="微软雅黑" panose="020B0503020204020204" pitchFamily="34" charset="-122"/>
              </a:rPr>
              <a:t>Sensorites</a:t>
            </a:r>
            <a:r>
              <a:rPr lang="en-US" altLang="zh-CN" dirty="0">
                <a:solidFill>
                  <a:srgbClr val="CC3300"/>
                </a:solidFill>
                <a:latin typeface="微软雅黑" panose="020B0503020204020204" pitchFamily="34" charset="-122"/>
                <a:ea typeface="微软雅黑" panose="020B0503020204020204" pitchFamily="34" charset="-122"/>
              </a:rPr>
              <a:t>'</a:t>
            </a:r>
            <a:r>
              <a:rPr lang="en-US" altLang="zh-CN" dirty="0">
                <a:solidFill>
                  <a:srgbClr val="000087"/>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latin typeface="微软雅黑" panose="020B0503020204020204" pitchFamily="34" charset="-122"/>
              </a:rPr>
            </a:fld>
            <a:endParaRPr lang="zh-CN" altLang="en-US" dirty="0" smtClean="0">
              <a:latin typeface="微软雅黑" panose="020B0503020204020204" pitchFamily="34" charset="-122"/>
            </a:endParaRPr>
          </a:p>
        </p:txBody>
      </p:sp>
      <p:sp>
        <p:nvSpPr>
          <p:cNvPr id="5" name="矩形 4"/>
          <p:cNvSpPr/>
          <p:nvPr/>
        </p:nvSpPr>
        <p:spPr>
          <a:xfrm>
            <a:off x="2857500" y="1913878"/>
            <a:ext cx="3429000" cy="300082"/>
          </a:xfrm>
          <a:prstGeom prst="rect">
            <a:avLst/>
          </a:prstGeom>
        </p:spPr>
        <p:txBody>
          <a:bodyPr>
            <a:spAutoFit/>
          </a:bodyPr>
          <a:lstStyle/>
          <a:p>
            <a:endParaRPr lang="en-US" altLang="zh-CN" sz="1350" dirty="0">
              <a:latin typeface="微软雅黑" panose="020B0503020204020204" pitchFamily="34" charset="-122"/>
              <a:ea typeface="微软雅黑" panose="020B0503020204020204" pitchFamily="34" charset="-122"/>
            </a:endParaRPr>
          </a:p>
        </p:txBody>
      </p:sp>
      <p:pic>
        <p:nvPicPr>
          <p:cNvPr id="20481" name="Picture 1" descr="page88image17561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4088" y="2334075"/>
            <a:ext cx="2785560" cy="2830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502" y="105708"/>
            <a:ext cx="6588732" cy="413814"/>
          </a:xfrm>
        </p:spPr>
        <p:txBody>
          <a:bodyPr/>
          <a:lstStyle/>
          <a:p>
            <a:r>
              <a:rPr kumimoji="1" lang="en-US" altLang="zh-CN" dirty="0"/>
              <a:t>Building a Graph Database Application </a:t>
            </a:r>
            <a:endParaRPr kumimoji="1" lang="zh-CN" altLang="en-US" dirty="0"/>
          </a:p>
        </p:txBody>
      </p:sp>
      <p:sp>
        <p:nvSpPr>
          <p:cNvPr id="3" name="内容占位符 2"/>
          <p:cNvSpPr>
            <a:spLocks noGrp="1"/>
          </p:cNvSpPr>
          <p:nvPr>
            <p:ph idx="1"/>
          </p:nvPr>
        </p:nvSpPr>
        <p:spPr>
          <a:xfrm>
            <a:off x="89502" y="845073"/>
            <a:ext cx="8802978" cy="3940924"/>
          </a:xfrm>
        </p:spPr>
        <p:txBody>
          <a:bodyPr>
            <a:normAutofit/>
          </a:bodyPr>
          <a:lstStyle/>
          <a:p>
            <a:r>
              <a:rPr lang="en-US" altLang="zh-CN" b="1" dirty="0"/>
              <a:t>Embedded versus Server</a:t>
            </a:r>
            <a:endParaRPr lang="en-US" altLang="zh-CN" b="1" dirty="0"/>
          </a:p>
          <a:p>
            <a:pPr lvl="1"/>
            <a:r>
              <a:rPr lang="en-US" altLang="zh-CN" dirty="0"/>
              <a:t>Most databases today run as a server that is accessed through a client library. Neo4j is somewhat unusual in that it can be run in embedded as well as server mode. </a:t>
            </a:r>
            <a:endParaRPr lang="en-US" altLang="zh-CN" dirty="0"/>
          </a:p>
          <a:p>
            <a:pPr lvl="1"/>
            <a:r>
              <a:rPr lang="en-US" altLang="zh-CN" dirty="0"/>
              <a:t>In embedded mode, Neo4j runs in the same process as our application. </a:t>
            </a:r>
            <a:endParaRPr lang="en-US" altLang="zh-CN" dirty="0"/>
          </a:p>
          <a:p>
            <a:pPr lvl="1"/>
            <a:r>
              <a:rPr lang="en-US" altLang="zh-CN" dirty="0"/>
              <a:t>Running Neo4j in server mode is the most common means of deploying the database today. </a:t>
            </a:r>
            <a:endParaRPr lang="en-US" altLang="zh-CN" dirty="0"/>
          </a:p>
          <a:p>
            <a:pPr lvl="1"/>
            <a:endParaRPr lang="en-US" altLang="zh-CN" dirty="0"/>
          </a:p>
          <a:p>
            <a:r>
              <a:rPr lang="en-US" altLang="zh-CN" b="1" dirty="0"/>
              <a:t>Cluster</a:t>
            </a:r>
            <a:endParaRPr lang="en-US" altLang="zh-CN" b="1" dirty="0"/>
          </a:p>
          <a:p>
            <a:endParaRPr lang="en-US" altLang="zh-CN"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矩形 4"/>
          <p:cNvSpPr/>
          <p:nvPr/>
        </p:nvSpPr>
        <p:spPr>
          <a:xfrm>
            <a:off x="2857500" y="1913878"/>
            <a:ext cx="3429000" cy="300082"/>
          </a:xfrm>
          <a:prstGeom prst="rect">
            <a:avLst/>
          </a:prstGeom>
        </p:spPr>
        <p:txBody>
          <a:bodyPr>
            <a:spAutoFit/>
          </a:bodyPr>
          <a:lstStyle/>
          <a:p>
            <a:endParaRPr lang="en-US" altLang="zh-CN" sz="1350" dirty="0"/>
          </a:p>
        </p:txBody>
      </p:sp>
      <p:pic>
        <p:nvPicPr>
          <p:cNvPr id="7" name="Picture 1" descr="page101image382438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4016" y="2499996"/>
            <a:ext cx="2456255" cy="2643503"/>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1" descr="page102image1780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441" y="2495294"/>
            <a:ext cx="3395353" cy="2632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732748" cy="413814"/>
          </a:xfrm>
        </p:spPr>
        <p:txBody>
          <a:bodyPr/>
          <a:lstStyle/>
          <a:p>
            <a:r>
              <a:rPr kumimoji="1" lang="en-US" altLang="zh-CN" dirty="0"/>
              <a:t>Graph Database Internals</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内容占位符 2"/>
          <p:cNvSpPr txBox="1"/>
          <p:nvPr/>
        </p:nvSpPr>
        <p:spPr>
          <a:xfrm>
            <a:off x="107504" y="845073"/>
            <a:ext cx="8784976"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1800" dirty="0"/>
              <a:t>Neo4j stores graph data in a number of different </a:t>
            </a:r>
            <a:r>
              <a:rPr lang="en-US" altLang="zh-CN" sz="1800" i="1" dirty="0"/>
              <a:t>store files</a:t>
            </a:r>
            <a:r>
              <a:rPr lang="en-US" altLang="zh-CN" sz="1800" dirty="0"/>
              <a:t>. </a:t>
            </a:r>
            <a:endParaRPr lang="en-US" altLang="zh-CN" sz="1800" dirty="0"/>
          </a:p>
          <a:p>
            <a:pPr lvl="1"/>
            <a:r>
              <a:rPr lang="en-US" altLang="zh-CN" sz="1500" dirty="0"/>
              <a:t>Each store file contains the data for a specific part of the graph (e.g., there are separate stores for nodes, relation‐ ships, labels, and properties). </a:t>
            </a:r>
            <a:endParaRPr lang="en-US" altLang="zh-CN" sz="1500" dirty="0"/>
          </a:p>
          <a:p>
            <a:endParaRPr lang="en-US" altLang="zh-CN" sz="1800" dirty="0"/>
          </a:p>
        </p:txBody>
      </p:sp>
      <p:pic>
        <p:nvPicPr>
          <p:cNvPr id="22531" name="Picture 3" descr="page171image18029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99" y="1796467"/>
            <a:ext cx="7487297" cy="27915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7285076" y="1663452"/>
            <a:ext cx="1076325" cy="476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732748" cy="413814"/>
          </a:xfrm>
        </p:spPr>
        <p:txBody>
          <a:bodyPr/>
          <a:lstStyle/>
          <a:p>
            <a:r>
              <a:rPr kumimoji="1" lang="en-US" altLang="zh-CN" dirty="0"/>
              <a:t>Graph Database Internals</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内容占位符 2"/>
          <p:cNvSpPr txBox="1"/>
          <p:nvPr/>
        </p:nvSpPr>
        <p:spPr>
          <a:xfrm>
            <a:off x="107504" y="845073"/>
            <a:ext cx="8928992"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1800" dirty="0"/>
              <a:t>Neo4j stores graph data in a number of different </a:t>
            </a:r>
            <a:r>
              <a:rPr lang="en-US" altLang="zh-CN" sz="1800" i="1" dirty="0"/>
              <a:t>store files</a:t>
            </a:r>
            <a:r>
              <a:rPr lang="en-US" altLang="zh-CN" sz="1800" dirty="0"/>
              <a:t>. </a:t>
            </a:r>
            <a:endParaRPr lang="en-US" altLang="zh-CN" sz="1800" dirty="0"/>
          </a:p>
          <a:p>
            <a:pPr lvl="1"/>
            <a:r>
              <a:rPr lang="en-US" altLang="zh-CN" sz="1500" dirty="0"/>
              <a:t>Doubly Linked Lists in the Relationship Store </a:t>
            </a:r>
            <a:endParaRPr lang="en-US" altLang="zh-CN" sz="1500" dirty="0"/>
          </a:p>
          <a:p>
            <a:endParaRPr lang="en-US" altLang="zh-CN" sz="1800" dirty="0"/>
          </a:p>
        </p:txBody>
      </p:sp>
      <p:pic>
        <p:nvPicPr>
          <p:cNvPr id="22532" name="Picture 4" descr="page173image17420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8796" y="1635646"/>
            <a:ext cx="5806408" cy="2970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732748" cy="413814"/>
          </a:xfrm>
        </p:spPr>
        <p:txBody>
          <a:bodyPr/>
          <a:lstStyle/>
          <a:p>
            <a:r>
              <a:rPr kumimoji="1" lang="en-US" altLang="zh-CN" dirty="0"/>
              <a:t>Graph Database Internals</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内容占位符 2"/>
          <p:cNvSpPr txBox="1"/>
          <p:nvPr/>
        </p:nvSpPr>
        <p:spPr>
          <a:xfrm>
            <a:off x="107504" y="845073"/>
            <a:ext cx="7704856"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1800" dirty="0"/>
              <a:t>Neo4j stores graph data</a:t>
            </a:r>
            <a:endParaRPr lang="en-US" altLang="zh-CN" sz="18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89970" y="1346535"/>
            <a:ext cx="4364059" cy="34039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732748" cy="413814"/>
          </a:xfrm>
        </p:spPr>
        <p:txBody>
          <a:bodyPr/>
          <a:lstStyle/>
          <a:p>
            <a:r>
              <a:rPr kumimoji="1" lang="en-US" altLang="zh-CN" dirty="0"/>
              <a:t>Graph Database Internals</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内容占位符 2"/>
          <p:cNvSpPr txBox="1"/>
          <p:nvPr/>
        </p:nvSpPr>
        <p:spPr>
          <a:xfrm>
            <a:off x="107504" y="845073"/>
            <a:ext cx="8712968"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1800" dirty="0"/>
              <a:t>Neo4j stores graph data</a:t>
            </a:r>
            <a:endParaRPr lang="en-US" altLang="zh-CN" sz="1800" dirty="0"/>
          </a:p>
          <a:p>
            <a:pPr lvl="1"/>
            <a:r>
              <a:rPr lang="en-US" altLang="zh-CN" sz="1500" dirty="0"/>
              <a:t>Node</a:t>
            </a:r>
            <a:endParaRPr lang="en-US" altLang="zh-CN" sz="1500" dirty="0"/>
          </a:p>
        </p:txBody>
      </p:sp>
      <p:pic>
        <p:nvPicPr>
          <p:cNvPr id="3" name="图片 2"/>
          <p:cNvPicPr>
            <a:picLocks noChangeAspect="1"/>
          </p:cNvPicPr>
          <p:nvPr/>
        </p:nvPicPr>
        <p:blipFill>
          <a:blip r:embed="rId1"/>
          <a:stretch>
            <a:fillRect/>
          </a:stretch>
        </p:blipFill>
        <p:spPr>
          <a:xfrm>
            <a:off x="5436096" y="1084326"/>
            <a:ext cx="2543133" cy="370167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28" y="1601246"/>
            <a:ext cx="3852428" cy="300489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732748" cy="413814"/>
          </a:xfrm>
        </p:spPr>
        <p:txBody>
          <a:bodyPr/>
          <a:lstStyle/>
          <a:p>
            <a:r>
              <a:rPr kumimoji="1" lang="en-US" altLang="zh-CN" dirty="0"/>
              <a:t>Graph Database Internals</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内容占位符 2"/>
          <p:cNvSpPr txBox="1"/>
          <p:nvPr/>
        </p:nvSpPr>
        <p:spPr>
          <a:xfrm>
            <a:off x="107504" y="845073"/>
            <a:ext cx="7704856"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400" kern="1200" baseline="0">
                <a:solidFill>
                  <a:schemeClr val="tx1"/>
                </a:solidFill>
                <a:latin typeface="Cambria" panose="02040503050406030204" pitchFamily="18" charset="0"/>
                <a:ea typeface="新宋体" panose="0201060903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baseline="0">
                <a:solidFill>
                  <a:schemeClr val="tx1"/>
                </a:solidFill>
                <a:latin typeface="Cambria" panose="02040503050406030204" pitchFamily="18" charset="0"/>
                <a:ea typeface="新宋体" panose="0201060903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Cambria" panose="02040503050406030204" pitchFamily="18" charset="0"/>
                <a:ea typeface="新宋体" panose="0201060903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baseline="0">
                <a:solidFill>
                  <a:schemeClr val="tx1"/>
                </a:solidFill>
                <a:latin typeface="Cambria" panose="02040503050406030204" pitchFamily="18" charset="0"/>
                <a:ea typeface="新宋体" panose="0201060903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1800" dirty="0"/>
              <a:t>Neo4j stores graph data</a:t>
            </a:r>
            <a:endParaRPr lang="en-US" altLang="zh-CN" sz="1800" dirty="0"/>
          </a:p>
          <a:p>
            <a:pPr lvl="1"/>
            <a:r>
              <a:rPr lang="en-US" altLang="zh-CN" sz="1500" dirty="0"/>
              <a:t>relationship</a:t>
            </a:r>
            <a:endParaRPr lang="en-US" altLang="zh-CN" sz="15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544" y="1995686"/>
            <a:ext cx="3255617" cy="2539381"/>
          </a:xfrm>
          <a:prstGeom prst="rect">
            <a:avLst/>
          </a:prstGeom>
        </p:spPr>
      </p:pic>
      <p:pic>
        <p:nvPicPr>
          <p:cNvPr id="5" name="图片 4"/>
          <p:cNvPicPr>
            <a:picLocks noChangeAspect="1"/>
          </p:cNvPicPr>
          <p:nvPr/>
        </p:nvPicPr>
        <p:blipFill>
          <a:blip r:embed="rId2"/>
          <a:stretch>
            <a:fillRect/>
          </a:stretch>
        </p:blipFill>
        <p:spPr>
          <a:xfrm>
            <a:off x="4367452" y="730229"/>
            <a:ext cx="4644009" cy="40557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228970" cy="413814"/>
          </a:xfrm>
        </p:spPr>
        <p:txBody>
          <a:bodyPr/>
          <a:lstStyle/>
          <a:p>
            <a:r>
              <a:rPr kumimoji="1" lang="en-US" altLang="zh-CN" dirty="0"/>
              <a:t>What</a:t>
            </a:r>
            <a:r>
              <a:rPr kumimoji="1" lang="en-US" altLang="en-US" dirty="0"/>
              <a:t> </a:t>
            </a:r>
            <a:r>
              <a:rPr kumimoji="1" lang="en-US" altLang="en-US" dirty="0"/>
              <a:t>is</a:t>
            </a:r>
            <a:r>
              <a:rPr kumimoji="1" lang="en-US" altLang="en-US" dirty="0"/>
              <a:t> </a:t>
            </a:r>
            <a:r>
              <a:rPr kumimoji="1" lang="en-US" altLang="en-US" dirty="0"/>
              <a:t>a</a:t>
            </a:r>
            <a:r>
              <a:rPr kumimoji="1" lang="en-US" altLang="en-US" dirty="0"/>
              <a:t> </a:t>
            </a:r>
            <a:r>
              <a:rPr kumimoji="1" lang="en-US" altLang="en-US" dirty="0"/>
              <a:t>Graph?</a:t>
            </a:r>
            <a:endParaRPr kumimoji="1" lang="zh-CN" altLang="en-US" dirty="0"/>
          </a:p>
        </p:txBody>
      </p:sp>
      <p:sp>
        <p:nvSpPr>
          <p:cNvPr id="3" name="内容占位符 2"/>
          <p:cNvSpPr>
            <a:spLocks noGrp="1"/>
          </p:cNvSpPr>
          <p:nvPr>
            <p:ph idx="1"/>
          </p:nvPr>
        </p:nvSpPr>
        <p:spPr>
          <a:xfrm>
            <a:off x="107504" y="845073"/>
            <a:ext cx="6408712" cy="3940924"/>
          </a:xfrm>
        </p:spPr>
        <p:txBody>
          <a:bodyPr/>
          <a:lstStyle/>
          <a:p>
            <a:r>
              <a:rPr lang="en-US" altLang="zh-CN" dirty="0"/>
              <a:t>Formally, a graph is just a collection of </a:t>
            </a:r>
            <a:r>
              <a:rPr lang="en-US" altLang="zh-CN" i="1" dirty="0"/>
              <a:t>vertices </a:t>
            </a:r>
            <a:r>
              <a:rPr lang="en-US" altLang="zh-CN" dirty="0"/>
              <a:t>and </a:t>
            </a:r>
            <a:r>
              <a:rPr lang="en-US" altLang="zh-CN" i="1" dirty="0"/>
              <a:t>edges</a:t>
            </a:r>
            <a:endParaRPr lang="en-US" altLang="zh-CN" i="1" dirty="0"/>
          </a:p>
          <a:p>
            <a:pPr lvl="1"/>
            <a:r>
              <a:rPr lang="en-US" altLang="zh-CN" dirty="0"/>
              <a:t>or, in less intimidating language, a set of </a:t>
            </a:r>
            <a:r>
              <a:rPr lang="en-US" altLang="zh-CN" i="1" dirty="0"/>
              <a:t>nodes </a:t>
            </a:r>
            <a:r>
              <a:rPr lang="en-US" altLang="zh-CN" dirty="0"/>
              <a:t>and the </a:t>
            </a:r>
            <a:r>
              <a:rPr lang="en-US" altLang="zh-CN" i="1" dirty="0"/>
              <a:t>relationships </a:t>
            </a:r>
            <a:r>
              <a:rPr lang="en-US" altLang="zh-CN" dirty="0"/>
              <a:t>that connect them. </a:t>
            </a:r>
            <a:endParaRPr lang="en-US" altLang="zh-CN" dirty="0"/>
          </a:p>
          <a:p>
            <a:pPr lvl="1"/>
            <a:r>
              <a:rPr lang="en-US" altLang="zh-CN" dirty="0"/>
              <a:t>Graphs represent entities as nodes and </a:t>
            </a:r>
            <a:endParaRPr lang="en-US" altLang="zh-CN" dirty="0"/>
          </a:p>
          <a:p>
            <a:pPr marL="342900" lvl="1" indent="0">
              <a:buNone/>
            </a:pPr>
            <a:r>
              <a:rPr lang="en-US" altLang="en-US" dirty="0"/>
              <a:t>     </a:t>
            </a:r>
            <a:r>
              <a:rPr lang="en-US" altLang="zh-CN" dirty="0"/>
              <a:t>the ways in which those entities relate to</a:t>
            </a:r>
            <a:endParaRPr lang="en-US" altLang="zh-CN" dirty="0"/>
          </a:p>
          <a:p>
            <a:pPr marL="342900" lvl="1" indent="0">
              <a:buNone/>
            </a:pPr>
            <a:r>
              <a:rPr lang="en-US" altLang="en-US" dirty="0"/>
              <a:t>     </a:t>
            </a:r>
            <a:r>
              <a:rPr lang="en-US" altLang="zh-CN" dirty="0"/>
              <a:t>the world as relationships. </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025" name="Picture 1" descr="page20image5461595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3808" y="2859782"/>
            <a:ext cx="2750242" cy="17450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1image5465578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790" y="711533"/>
            <a:ext cx="2513831" cy="4431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Neo4j</a:t>
            </a:r>
            <a:r>
              <a:rPr kumimoji="1" lang="zh-CN" altLang="en-US" dirty="0"/>
              <a:t> </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39538" y="771550"/>
            <a:ext cx="8064924" cy="39009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Install</a:t>
            </a:r>
            <a:r>
              <a:rPr kumimoji="1" lang="zh-CN" altLang="en-US" dirty="0"/>
              <a:t> </a:t>
            </a:r>
            <a:r>
              <a:rPr kumimoji="1" lang="en-US" altLang="zh-CN" dirty="0"/>
              <a:t>and</a:t>
            </a:r>
            <a:r>
              <a:rPr kumimoji="1" lang="zh-CN" altLang="en-US" dirty="0"/>
              <a:t> </a:t>
            </a:r>
            <a:r>
              <a:rPr kumimoji="1" lang="en-US" altLang="zh-CN" dirty="0"/>
              <a:t>Run</a:t>
            </a:r>
            <a:r>
              <a:rPr kumimoji="1" lang="zh-CN" altLang="en-US" dirty="0"/>
              <a:t> </a:t>
            </a:r>
            <a:r>
              <a:rPr kumimoji="1" lang="en-US" altLang="zh-CN" dirty="0"/>
              <a:t>Neo4j</a:t>
            </a:r>
            <a:endParaRPr kumimoji="1" lang="zh-CN" altLang="en-US" dirty="0"/>
          </a:p>
        </p:txBody>
      </p:sp>
      <p:sp>
        <p:nvSpPr>
          <p:cNvPr id="3" name="内容占位符 2"/>
          <p:cNvSpPr>
            <a:spLocks noGrp="1"/>
          </p:cNvSpPr>
          <p:nvPr>
            <p:ph idx="1"/>
          </p:nvPr>
        </p:nvSpPr>
        <p:spPr/>
        <p:txBody>
          <a:bodyPr>
            <a:normAutofit fontScale="92500" lnSpcReduction="10000"/>
          </a:bodyPr>
          <a:lstStyle/>
          <a:p>
            <a:pPr marL="342900" indent="-342900">
              <a:buFont typeface="+mj-lt"/>
              <a:buAutoNum type="arabicPeriod"/>
            </a:pPr>
            <a:r>
              <a:rPr lang="en-US" altLang="zh-CN" dirty="0"/>
              <a:t>Open up your terminal/shell.</a:t>
            </a:r>
            <a:endParaRPr lang="en-US" altLang="zh-CN" dirty="0"/>
          </a:p>
          <a:p>
            <a:pPr marL="342900" indent="-342900">
              <a:buFont typeface="+mj-lt"/>
              <a:buAutoNum type="arabicPeriod"/>
            </a:pPr>
            <a:r>
              <a:rPr lang="en-US" altLang="zh-CN" dirty="0"/>
              <a:t>Extract the contents of the archive, using:</a:t>
            </a:r>
            <a:br>
              <a:rPr lang="en-US" altLang="zh-CN" dirty="0"/>
            </a:br>
            <a:r>
              <a:rPr lang="en-US" altLang="zh-CN" dirty="0">
                <a:solidFill>
                  <a:schemeClr val="tx2"/>
                </a:solidFill>
                <a:latin typeface="+mn-lt"/>
              </a:rPr>
              <a:t>tar -</a:t>
            </a:r>
            <a:r>
              <a:rPr lang="en-US" altLang="zh-CN" dirty="0" err="1">
                <a:solidFill>
                  <a:schemeClr val="tx2"/>
                </a:solidFill>
                <a:latin typeface="+mn-lt"/>
              </a:rPr>
              <a:t>xf</a:t>
            </a:r>
            <a:r>
              <a:rPr lang="en-US" altLang="zh-CN" dirty="0">
                <a:solidFill>
                  <a:schemeClr val="tx2"/>
                </a:solidFill>
                <a:latin typeface="+mn-lt"/>
              </a:rPr>
              <a:t> &lt;</a:t>
            </a:r>
            <a:r>
              <a:rPr lang="en-US" altLang="zh-CN" dirty="0" err="1">
                <a:solidFill>
                  <a:schemeClr val="tx2"/>
                </a:solidFill>
                <a:latin typeface="+mn-lt"/>
              </a:rPr>
              <a:t>filecode</a:t>
            </a:r>
            <a:r>
              <a:rPr lang="en-US" altLang="zh-CN" dirty="0">
                <a:solidFill>
                  <a:schemeClr val="tx2"/>
                </a:solidFill>
                <a:latin typeface="+mn-lt"/>
              </a:rPr>
              <a:t>&gt;.</a:t>
            </a:r>
            <a:br>
              <a:rPr lang="en-US" altLang="zh-CN" dirty="0"/>
            </a:br>
            <a:r>
              <a:rPr lang="en-US" altLang="zh-CN" dirty="0"/>
              <a:t>For example,</a:t>
            </a:r>
            <a:br>
              <a:rPr lang="en-US" altLang="zh-CN" dirty="0"/>
            </a:br>
            <a:r>
              <a:rPr lang="en-US" altLang="zh-CN" dirty="0">
                <a:solidFill>
                  <a:schemeClr val="tx2"/>
                </a:solidFill>
                <a:latin typeface="+mn-lt"/>
              </a:rPr>
              <a:t>tar -</a:t>
            </a:r>
            <a:r>
              <a:rPr lang="en-US" altLang="zh-CN" dirty="0" err="1">
                <a:solidFill>
                  <a:schemeClr val="tx2"/>
                </a:solidFill>
                <a:latin typeface="+mn-lt"/>
              </a:rPr>
              <a:t>xf</a:t>
            </a:r>
            <a:r>
              <a:rPr lang="en-US" altLang="zh-CN" dirty="0">
                <a:solidFill>
                  <a:schemeClr val="tx2"/>
                </a:solidFill>
                <a:latin typeface="+mn-lt"/>
              </a:rPr>
              <a:t> neo4j-community-4.3.3-unix.tar.gz</a:t>
            </a:r>
            <a:br>
              <a:rPr lang="en-US" altLang="zh-CN" dirty="0"/>
            </a:br>
            <a:endParaRPr lang="en-US" altLang="zh-CN" dirty="0"/>
          </a:p>
          <a:p>
            <a:pPr marL="342900" indent="-342900">
              <a:buFont typeface="+mj-lt"/>
              <a:buAutoNum type="arabicPeriod"/>
            </a:pPr>
            <a:r>
              <a:rPr lang="en-US" altLang="zh-CN" dirty="0"/>
              <a:t>Place the extracted files in a permanent home on your server. The top level directory is referred to as NEO4J_HOME.</a:t>
            </a:r>
            <a:endParaRPr lang="en-US" altLang="zh-CN" dirty="0"/>
          </a:p>
          <a:p>
            <a:pPr lvl="1"/>
            <a:r>
              <a:rPr lang="en-US" altLang="zh-CN" sz="1300" dirty="0"/>
              <a:t>To run Neo4j as a console application, use:</a:t>
            </a:r>
            <a:br>
              <a:rPr lang="en-US" altLang="zh-CN" sz="1300" dirty="0"/>
            </a:br>
            <a:r>
              <a:rPr lang="en-US" altLang="zh-CN" sz="1700" dirty="0">
                <a:solidFill>
                  <a:schemeClr val="tx2"/>
                </a:solidFill>
                <a:latin typeface="+mn-lt"/>
              </a:rPr>
              <a:t>&lt;NEO4J_HOME&gt;/bin/neo4j console</a:t>
            </a:r>
            <a:endParaRPr lang="en-US" altLang="zh-CN" sz="1700" dirty="0">
              <a:solidFill>
                <a:schemeClr val="tx2"/>
              </a:solidFill>
              <a:latin typeface="+mn-lt"/>
            </a:endParaRPr>
          </a:p>
          <a:p>
            <a:pPr lvl="1"/>
            <a:r>
              <a:rPr lang="en-US" altLang="zh-CN" sz="1300" dirty="0"/>
              <a:t>To run Neo4j in a background process, use:</a:t>
            </a:r>
            <a:br>
              <a:rPr lang="en-US" altLang="zh-CN" sz="1300" dirty="0"/>
            </a:br>
            <a:r>
              <a:rPr lang="en-US" altLang="zh-CN" sz="1700" dirty="0">
                <a:solidFill>
                  <a:schemeClr val="tx2"/>
                </a:solidFill>
                <a:latin typeface="+mn-lt"/>
              </a:rPr>
              <a:t>&lt;NEO4J_HOME&gt;/bin/neo4j start</a:t>
            </a:r>
            <a:endParaRPr lang="en-US" altLang="zh-CN" sz="1700" dirty="0">
              <a:solidFill>
                <a:schemeClr val="tx2"/>
              </a:solidFill>
              <a:latin typeface="+mn-lt"/>
            </a:endParaRPr>
          </a:p>
          <a:p>
            <a:pPr marL="342900" indent="-342900">
              <a:buFont typeface="+mj-lt"/>
              <a:buAutoNum type="arabicPeriod"/>
            </a:pPr>
            <a:r>
              <a:rPr lang="en-US" altLang="zh-CN" dirty="0"/>
              <a:t>Visit </a:t>
            </a:r>
            <a:r>
              <a:rPr lang="en-US" altLang="zh-CN" dirty="0">
                <a:hlinkClick r:id="rId1"/>
              </a:rPr>
              <a:t>http://localhost:7474</a:t>
            </a:r>
            <a:r>
              <a:rPr lang="en-US" altLang="zh-CN" dirty="0"/>
              <a:t> in your web browser.</a:t>
            </a:r>
            <a:endParaRPr lang="en-US" altLang="zh-CN" dirty="0"/>
          </a:p>
          <a:p>
            <a:pPr marL="342900" indent="-342900">
              <a:buFont typeface="+mj-lt"/>
              <a:buAutoNum type="arabicPeriod"/>
            </a:pPr>
            <a:r>
              <a:rPr lang="en-US" altLang="zh-CN" dirty="0"/>
              <a:t>Connect using the username 'neo4j' with default password 'neo4j'. You'll then be prompted to change the password.</a:t>
            </a:r>
            <a:endParaRPr lang="en-US" altLang="zh-CN" dirty="0"/>
          </a:p>
          <a:p>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306" y="544291"/>
            <a:ext cx="3096694" cy="16875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kumimoji="1" lang="en-US" altLang="zh-CN" dirty="0" err="1"/>
              <a:t>pom.xml</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矩形 4"/>
          <p:cNvSpPr/>
          <p:nvPr/>
        </p:nvSpPr>
        <p:spPr>
          <a:xfrm>
            <a:off x="1358643" y="922709"/>
            <a:ext cx="6426714" cy="3970318"/>
          </a:xfrm>
          <a:prstGeom prst="rect">
            <a:avLst/>
          </a:prstGeom>
        </p:spPr>
        <p:txBody>
          <a:bodyPr wrap="square">
            <a:spAutoFit/>
          </a:bodyPr>
          <a:lstStyle/>
          <a:p>
            <a:r>
              <a:rPr lang="en-US" altLang="zh-CN" sz="1400" dirty="0">
                <a:solidFill>
                  <a:srgbClr val="E8BF6A"/>
                </a:solidFill>
              </a:rPr>
              <a:t>    &lt;dependencies&gt;</a:t>
            </a:r>
            <a:br>
              <a:rPr lang="en-US" altLang="zh-CN" sz="1400" dirty="0">
                <a:solidFill>
                  <a:srgbClr val="E8BF6A"/>
                </a:solidFill>
              </a:rPr>
            </a:br>
            <a:r>
              <a:rPr lang="en-US" altLang="zh-CN" sz="1400" dirty="0">
                <a:solidFill>
                  <a:srgbClr val="E8BF6A"/>
                </a:solidFill>
              </a:rPr>
              <a:t>        &lt;dependency&gt;</a:t>
            </a:r>
            <a:br>
              <a:rPr lang="en-US" altLang="zh-CN" sz="1400" dirty="0">
                <a:solidFill>
                  <a:srgbClr val="E8BF6A"/>
                </a:solidFill>
              </a:rPr>
            </a:br>
            <a:r>
              <a:rPr lang="en-US" altLang="zh-CN" sz="1400" dirty="0">
                <a:solidFill>
                  <a:srgbClr val="E8BF6A"/>
                </a:solidFill>
              </a:rPr>
              <a:t>            &lt;</a:t>
            </a:r>
            <a:r>
              <a:rPr lang="en-US" altLang="zh-CN" sz="1400" dirty="0" err="1">
                <a:solidFill>
                  <a:srgbClr val="E8BF6A"/>
                </a:solidFill>
              </a:rPr>
              <a:t>groupId</a:t>
            </a:r>
            <a:r>
              <a:rPr lang="en-US" altLang="zh-CN" sz="1400" dirty="0">
                <a:solidFill>
                  <a:srgbClr val="E8BF6A"/>
                </a:solidFill>
              </a:rPr>
              <a:t>&gt;</a:t>
            </a:r>
            <a:r>
              <a:rPr lang="en-US" altLang="zh-CN" sz="1400" dirty="0" err="1"/>
              <a:t>org.springframework.boot</a:t>
            </a:r>
            <a:r>
              <a:rPr lang="en-US" altLang="zh-CN" sz="1400" dirty="0">
                <a:solidFill>
                  <a:srgbClr val="E8BF6A"/>
                </a:solidFill>
              </a:rPr>
              <a:t>&lt;/</a:t>
            </a:r>
            <a:r>
              <a:rPr lang="en-US" altLang="zh-CN" sz="1400" dirty="0" err="1">
                <a:solidFill>
                  <a:srgbClr val="E8BF6A"/>
                </a:solidFill>
              </a:rPr>
              <a:t>groupId</a:t>
            </a:r>
            <a:r>
              <a:rPr lang="en-US" altLang="zh-CN" sz="1400" dirty="0">
                <a:solidFill>
                  <a:srgbClr val="E8BF6A"/>
                </a:solidFill>
              </a:rPr>
              <a:t>&gt;</a:t>
            </a:r>
            <a:br>
              <a:rPr lang="en-US" altLang="zh-CN" sz="1400" dirty="0">
                <a:solidFill>
                  <a:srgbClr val="E8BF6A"/>
                </a:solidFill>
              </a:rPr>
            </a:br>
            <a:r>
              <a:rPr lang="en-US" altLang="zh-CN" sz="1400" dirty="0">
                <a:solidFill>
                  <a:srgbClr val="E8BF6A"/>
                </a:solidFill>
              </a:rPr>
              <a:t>            &lt;</a:t>
            </a:r>
            <a:r>
              <a:rPr lang="en-US" altLang="zh-CN" sz="1400" dirty="0" err="1">
                <a:solidFill>
                  <a:srgbClr val="E8BF6A"/>
                </a:solidFill>
              </a:rPr>
              <a:t>artifactId</a:t>
            </a:r>
            <a:r>
              <a:rPr lang="en-US" altLang="zh-CN" sz="1400" dirty="0">
                <a:solidFill>
                  <a:srgbClr val="E8BF6A"/>
                </a:solidFill>
              </a:rPr>
              <a:t>&gt;</a:t>
            </a:r>
            <a:r>
              <a:rPr lang="en-US" altLang="zh-CN" sz="1400" dirty="0"/>
              <a:t>spring-boot-starter-data-neo4j</a:t>
            </a:r>
            <a:r>
              <a:rPr lang="en-US" altLang="zh-CN" sz="1400" dirty="0">
                <a:solidFill>
                  <a:srgbClr val="E8BF6A"/>
                </a:solidFill>
              </a:rPr>
              <a:t>&lt;/</a:t>
            </a:r>
            <a:r>
              <a:rPr lang="en-US" altLang="zh-CN" sz="1400" dirty="0" err="1">
                <a:solidFill>
                  <a:srgbClr val="E8BF6A"/>
                </a:solidFill>
              </a:rPr>
              <a:t>artifactId</a:t>
            </a:r>
            <a:r>
              <a:rPr lang="en-US" altLang="zh-CN" sz="1400" dirty="0">
                <a:solidFill>
                  <a:srgbClr val="E8BF6A"/>
                </a:solidFill>
              </a:rPr>
              <a:t>&gt;</a:t>
            </a:r>
            <a:br>
              <a:rPr lang="en-US" altLang="zh-CN" sz="1400" dirty="0">
                <a:solidFill>
                  <a:srgbClr val="E8BF6A"/>
                </a:solidFill>
              </a:rPr>
            </a:br>
            <a:r>
              <a:rPr lang="en-US" altLang="zh-CN" sz="1400" dirty="0">
                <a:solidFill>
                  <a:srgbClr val="E8BF6A"/>
                </a:solidFill>
              </a:rPr>
              <a:t>        &lt;/dependency&gt;</a:t>
            </a:r>
            <a:br>
              <a:rPr lang="en-US" altLang="zh-CN" sz="1400" dirty="0">
                <a:solidFill>
                  <a:srgbClr val="E8BF6A"/>
                </a:solidFill>
              </a:rPr>
            </a:br>
            <a:br>
              <a:rPr lang="en-US" altLang="zh-CN" sz="1400" dirty="0">
                <a:solidFill>
                  <a:srgbClr val="E8BF6A"/>
                </a:solidFill>
              </a:rPr>
            </a:br>
            <a:r>
              <a:rPr lang="en-US" altLang="zh-CN" sz="1400" dirty="0">
                <a:solidFill>
                  <a:srgbClr val="E8BF6A"/>
                </a:solidFill>
              </a:rPr>
              <a:t>        &lt;dependency&gt;</a:t>
            </a:r>
            <a:br>
              <a:rPr lang="en-US" altLang="zh-CN" sz="1400" dirty="0">
                <a:solidFill>
                  <a:srgbClr val="E8BF6A"/>
                </a:solidFill>
              </a:rPr>
            </a:br>
            <a:r>
              <a:rPr lang="en-US" altLang="zh-CN" sz="1400" dirty="0">
                <a:solidFill>
                  <a:srgbClr val="E8BF6A"/>
                </a:solidFill>
              </a:rPr>
              <a:t>            &lt;</a:t>
            </a:r>
            <a:r>
              <a:rPr lang="en-US" altLang="zh-CN" sz="1400" dirty="0" err="1">
                <a:solidFill>
                  <a:srgbClr val="E8BF6A"/>
                </a:solidFill>
              </a:rPr>
              <a:t>groupId</a:t>
            </a:r>
            <a:r>
              <a:rPr lang="en-US" altLang="zh-CN" sz="1400" dirty="0">
                <a:solidFill>
                  <a:srgbClr val="E8BF6A"/>
                </a:solidFill>
              </a:rPr>
              <a:t>&gt;</a:t>
            </a:r>
            <a:r>
              <a:rPr lang="en-US" altLang="zh-CN" sz="1400" dirty="0" err="1"/>
              <a:t>org.springframework.boot</a:t>
            </a:r>
            <a:r>
              <a:rPr lang="en-US" altLang="zh-CN" sz="1400" dirty="0">
                <a:solidFill>
                  <a:srgbClr val="E8BF6A"/>
                </a:solidFill>
              </a:rPr>
              <a:t>&lt;/</a:t>
            </a:r>
            <a:r>
              <a:rPr lang="en-US" altLang="zh-CN" sz="1400" dirty="0" err="1">
                <a:solidFill>
                  <a:srgbClr val="E8BF6A"/>
                </a:solidFill>
              </a:rPr>
              <a:t>groupId</a:t>
            </a:r>
            <a:r>
              <a:rPr lang="en-US" altLang="zh-CN" sz="1400" dirty="0">
                <a:solidFill>
                  <a:srgbClr val="E8BF6A"/>
                </a:solidFill>
              </a:rPr>
              <a:t>&gt;</a:t>
            </a:r>
            <a:br>
              <a:rPr lang="en-US" altLang="zh-CN" sz="1400" dirty="0">
                <a:solidFill>
                  <a:srgbClr val="E8BF6A"/>
                </a:solidFill>
              </a:rPr>
            </a:br>
            <a:r>
              <a:rPr lang="en-US" altLang="zh-CN" sz="1400" dirty="0">
                <a:solidFill>
                  <a:srgbClr val="E8BF6A"/>
                </a:solidFill>
              </a:rPr>
              <a:t>            &lt;</a:t>
            </a:r>
            <a:r>
              <a:rPr lang="en-US" altLang="zh-CN" sz="1400" dirty="0" err="1">
                <a:solidFill>
                  <a:srgbClr val="E8BF6A"/>
                </a:solidFill>
              </a:rPr>
              <a:t>artifactId</a:t>
            </a:r>
            <a:r>
              <a:rPr lang="en-US" altLang="zh-CN" sz="1400" dirty="0">
                <a:solidFill>
                  <a:srgbClr val="E8BF6A"/>
                </a:solidFill>
              </a:rPr>
              <a:t>&gt;</a:t>
            </a:r>
            <a:r>
              <a:rPr lang="en-US" altLang="zh-CN" sz="1400" dirty="0"/>
              <a:t>spring-boot-starter-test</a:t>
            </a:r>
            <a:r>
              <a:rPr lang="en-US" altLang="zh-CN" sz="1400" dirty="0">
                <a:solidFill>
                  <a:srgbClr val="E8BF6A"/>
                </a:solidFill>
              </a:rPr>
              <a:t>&lt;/</a:t>
            </a:r>
            <a:r>
              <a:rPr lang="en-US" altLang="zh-CN" sz="1400" dirty="0" err="1">
                <a:solidFill>
                  <a:srgbClr val="E8BF6A"/>
                </a:solidFill>
              </a:rPr>
              <a:t>artifactId</a:t>
            </a:r>
            <a:r>
              <a:rPr lang="en-US" altLang="zh-CN" sz="1400" dirty="0">
                <a:solidFill>
                  <a:srgbClr val="E8BF6A"/>
                </a:solidFill>
              </a:rPr>
              <a:t>&gt;</a:t>
            </a:r>
            <a:br>
              <a:rPr lang="en-US" altLang="zh-CN" sz="1400" dirty="0">
                <a:solidFill>
                  <a:srgbClr val="E8BF6A"/>
                </a:solidFill>
              </a:rPr>
            </a:br>
            <a:r>
              <a:rPr lang="en-US" altLang="zh-CN" sz="1400" dirty="0">
                <a:solidFill>
                  <a:srgbClr val="E8BF6A"/>
                </a:solidFill>
              </a:rPr>
              <a:t>            &lt;scope&gt;</a:t>
            </a:r>
            <a:r>
              <a:rPr lang="en-US" altLang="zh-CN" sz="1400" dirty="0"/>
              <a:t>test</a:t>
            </a:r>
            <a:r>
              <a:rPr lang="en-US" altLang="zh-CN" sz="1400" dirty="0">
                <a:solidFill>
                  <a:srgbClr val="E8BF6A"/>
                </a:solidFill>
              </a:rPr>
              <a:t>&lt;/scope&gt;</a:t>
            </a:r>
            <a:br>
              <a:rPr lang="en-US" altLang="zh-CN" sz="1400" dirty="0">
                <a:solidFill>
                  <a:srgbClr val="E8BF6A"/>
                </a:solidFill>
              </a:rPr>
            </a:br>
            <a:r>
              <a:rPr lang="en-US" altLang="zh-CN" sz="1400" dirty="0">
                <a:solidFill>
                  <a:srgbClr val="E8BF6A"/>
                </a:solidFill>
              </a:rPr>
              <a:t>            &lt;exclusions&gt;</a:t>
            </a:r>
            <a:br>
              <a:rPr lang="en-US" altLang="zh-CN" sz="1400" dirty="0">
                <a:solidFill>
                  <a:srgbClr val="E8BF6A"/>
                </a:solidFill>
              </a:rPr>
            </a:br>
            <a:r>
              <a:rPr lang="en-US" altLang="zh-CN" sz="1400" dirty="0">
                <a:solidFill>
                  <a:srgbClr val="E8BF6A"/>
                </a:solidFill>
              </a:rPr>
              <a:t>                &lt;exclusion&gt;</a:t>
            </a:r>
            <a:br>
              <a:rPr lang="en-US" altLang="zh-CN" sz="1400" dirty="0">
                <a:solidFill>
                  <a:srgbClr val="E8BF6A"/>
                </a:solidFill>
              </a:rPr>
            </a:br>
            <a:r>
              <a:rPr lang="en-US" altLang="zh-CN" sz="1400" dirty="0">
                <a:solidFill>
                  <a:srgbClr val="E8BF6A"/>
                </a:solidFill>
              </a:rPr>
              <a:t>                    &lt;</a:t>
            </a:r>
            <a:r>
              <a:rPr lang="en-US" altLang="zh-CN" sz="1400" dirty="0" err="1">
                <a:solidFill>
                  <a:srgbClr val="E8BF6A"/>
                </a:solidFill>
              </a:rPr>
              <a:t>groupId</a:t>
            </a:r>
            <a:r>
              <a:rPr lang="en-US" altLang="zh-CN" sz="1400" dirty="0">
                <a:solidFill>
                  <a:srgbClr val="E8BF6A"/>
                </a:solidFill>
              </a:rPr>
              <a:t>&gt;</a:t>
            </a:r>
            <a:r>
              <a:rPr lang="en-US" altLang="zh-CN" sz="1400" dirty="0" err="1"/>
              <a:t>org.junit.vintage</a:t>
            </a:r>
            <a:r>
              <a:rPr lang="en-US" altLang="zh-CN" sz="1400" dirty="0">
                <a:solidFill>
                  <a:srgbClr val="E8BF6A"/>
                </a:solidFill>
              </a:rPr>
              <a:t>&lt;/</a:t>
            </a:r>
            <a:r>
              <a:rPr lang="en-US" altLang="zh-CN" sz="1400" dirty="0" err="1">
                <a:solidFill>
                  <a:srgbClr val="E8BF6A"/>
                </a:solidFill>
              </a:rPr>
              <a:t>groupId</a:t>
            </a:r>
            <a:r>
              <a:rPr lang="en-US" altLang="zh-CN" sz="1400" dirty="0">
                <a:solidFill>
                  <a:srgbClr val="E8BF6A"/>
                </a:solidFill>
              </a:rPr>
              <a:t>&gt;</a:t>
            </a:r>
            <a:br>
              <a:rPr lang="en-US" altLang="zh-CN" sz="1400" dirty="0">
                <a:solidFill>
                  <a:srgbClr val="E8BF6A"/>
                </a:solidFill>
              </a:rPr>
            </a:br>
            <a:r>
              <a:rPr lang="en-US" altLang="zh-CN" sz="1400" dirty="0">
                <a:solidFill>
                  <a:srgbClr val="E8BF6A"/>
                </a:solidFill>
              </a:rPr>
              <a:t>                    &lt;</a:t>
            </a:r>
            <a:r>
              <a:rPr lang="en-US" altLang="zh-CN" sz="1400" dirty="0" err="1">
                <a:solidFill>
                  <a:srgbClr val="E8BF6A"/>
                </a:solidFill>
              </a:rPr>
              <a:t>artifactId</a:t>
            </a:r>
            <a:r>
              <a:rPr lang="en-US" altLang="zh-CN" sz="1400" dirty="0">
                <a:solidFill>
                  <a:srgbClr val="E8BF6A"/>
                </a:solidFill>
              </a:rPr>
              <a:t>&gt;</a:t>
            </a:r>
            <a:r>
              <a:rPr lang="en-US" altLang="zh-CN" sz="1400" dirty="0" err="1"/>
              <a:t>junit</a:t>
            </a:r>
            <a:r>
              <a:rPr lang="en-US" altLang="zh-CN" sz="1400" dirty="0"/>
              <a:t>-vintage-engine</a:t>
            </a:r>
            <a:r>
              <a:rPr lang="en-US" altLang="zh-CN" sz="1400" dirty="0">
                <a:solidFill>
                  <a:srgbClr val="E8BF6A"/>
                </a:solidFill>
              </a:rPr>
              <a:t>&lt;/</a:t>
            </a:r>
            <a:r>
              <a:rPr lang="en-US" altLang="zh-CN" sz="1400" dirty="0" err="1">
                <a:solidFill>
                  <a:srgbClr val="E8BF6A"/>
                </a:solidFill>
              </a:rPr>
              <a:t>artifactId</a:t>
            </a:r>
            <a:r>
              <a:rPr lang="en-US" altLang="zh-CN" sz="1400" dirty="0">
                <a:solidFill>
                  <a:srgbClr val="E8BF6A"/>
                </a:solidFill>
              </a:rPr>
              <a:t>&gt;</a:t>
            </a:r>
            <a:br>
              <a:rPr lang="en-US" altLang="zh-CN" sz="1400" dirty="0">
                <a:solidFill>
                  <a:srgbClr val="E8BF6A"/>
                </a:solidFill>
              </a:rPr>
            </a:br>
            <a:r>
              <a:rPr lang="en-US" altLang="zh-CN" sz="1400" dirty="0">
                <a:solidFill>
                  <a:srgbClr val="E8BF6A"/>
                </a:solidFill>
              </a:rPr>
              <a:t>                &lt;/exclusion&gt;</a:t>
            </a:r>
            <a:br>
              <a:rPr lang="en-US" altLang="zh-CN" sz="1400" dirty="0">
                <a:solidFill>
                  <a:srgbClr val="E8BF6A"/>
                </a:solidFill>
              </a:rPr>
            </a:br>
            <a:r>
              <a:rPr lang="en-US" altLang="zh-CN" sz="1400" dirty="0">
                <a:solidFill>
                  <a:srgbClr val="E8BF6A"/>
                </a:solidFill>
              </a:rPr>
              <a:t>            &lt;/exclusions&gt;</a:t>
            </a:r>
            <a:br>
              <a:rPr lang="en-US" altLang="zh-CN" sz="1400" dirty="0">
                <a:solidFill>
                  <a:srgbClr val="E8BF6A"/>
                </a:solidFill>
              </a:rPr>
            </a:br>
            <a:r>
              <a:rPr lang="en-US" altLang="zh-CN" sz="1400" dirty="0">
                <a:solidFill>
                  <a:srgbClr val="E8BF6A"/>
                </a:solidFill>
              </a:rPr>
              <a:t>        &lt;/dependency&gt;</a:t>
            </a:r>
            <a:br>
              <a:rPr lang="en-US" altLang="zh-CN" sz="1400" dirty="0">
                <a:solidFill>
                  <a:srgbClr val="E8BF6A"/>
                </a:solidFill>
              </a:rPr>
            </a:br>
            <a:r>
              <a:rPr lang="en-US" altLang="zh-CN" sz="1400" dirty="0">
                <a:solidFill>
                  <a:srgbClr val="E8BF6A"/>
                </a:solidFill>
              </a:rPr>
              <a:t>    &lt;/dependencies&gt;    </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kumimoji="1" lang="en-US" altLang="zh-CN" dirty="0" err="1"/>
              <a:t>Person.java</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矩形 4"/>
          <p:cNvSpPr/>
          <p:nvPr/>
        </p:nvSpPr>
        <p:spPr>
          <a:xfrm>
            <a:off x="1979712" y="627534"/>
            <a:ext cx="6588732" cy="4708981"/>
          </a:xfrm>
          <a:prstGeom prst="rect">
            <a:avLst/>
          </a:prstGeom>
        </p:spPr>
        <p:txBody>
          <a:bodyPr wrap="square">
            <a:spAutoFit/>
          </a:bodyPr>
          <a:lstStyle/>
          <a:p>
            <a:r>
              <a:rPr lang="en-US" altLang="zh-CN" sz="1200" dirty="0">
                <a:solidFill>
                  <a:srgbClr val="BBB529"/>
                </a:solidFill>
              </a:rPr>
              <a:t>@</a:t>
            </a:r>
            <a:r>
              <a:rPr lang="en-US" altLang="zh-CN" sz="1200" dirty="0" err="1">
                <a:solidFill>
                  <a:srgbClr val="BBB529"/>
                </a:solidFill>
              </a:rPr>
              <a:t>NodeEntity</a:t>
            </a:r>
            <a:br>
              <a:rPr lang="en-US" altLang="zh-CN" sz="1200" dirty="0">
                <a:solidFill>
                  <a:srgbClr val="BBB529"/>
                </a:solidFill>
              </a:rPr>
            </a:br>
            <a:r>
              <a:rPr lang="en-US" altLang="zh-CN" sz="1200" dirty="0">
                <a:solidFill>
                  <a:srgbClr val="CC7832"/>
                </a:solidFill>
              </a:rPr>
              <a:t>public class </a:t>
            </a:r>
            <a:r>
              <a:rPr lang="en-US" altLang="zh-CN" sz="1200" dirty="0"/>
              <a:t>Person {</a:t>
            </a:r>
            <a:br>
              <a:rPr lang="en-US" altLang="zh-CN" sz="1200" dirty="0"/>
            </a:br>
            <a:br>
              <a:rPr lang="en-US" altLang="zh-CN" sz="1200" dirty="0"/>
            </a:br>
            <a:r>
              <a:rPr lang="en-US" altLang="zh-CN" sz="1200" dirty="0"/>
              <a:t>    </a:t>
            </a:r>
            <a:r>
              <a:rPr lang="en-US" altLang="zh-CN" sz="1200" dirty="0">
                <a:solidFill>
                  <a:srgbClr val="BBB529"/>
                </a:solidFill>
              </a:rPr>
              <a:t>@Id @</a:t>
            </a:r>
            <a:r>
              <a:rPr lang="en-US" altLang="zh-CN" sz="1200" dirty="0" err="1">
                <a:solidFill>
                  <a:srgbClr val="BBB529"/>
                </a:solidFill>
              </a:rPr>
              <a:t>GeneratedValue</a:t>
            </a:r>
            <a:r>
              <a:rPr lang="en-US" altLang="zh-CN" sz="1200" dirty="0">
                <a:solidFill>
                  <a:srgbClr val="BBB529"/>
                </a:solidFill>
              </a:rPr>
              <a:t> </a:t>
            </a:r>
            <a:endParaRPr lang="en-US" altLang="zh-CN" sz="1200" dirty="0">
              <a:solidFill>
                <a:srgbClr val="BBB529"/>
              </a:solidFill>
            </a:endParaRPr>
          </a:p>
          <a:p>
            <a:r>
              <a:rPr lang="zh-CN" altLang="en-US" sz="1200" dirty="0">
                <a:solidFill>
                  <a:srgbClr val="BBB529"/>
                </a:solidFill>
              </a:rPr>
              <a:t>    </a:t>
            </a:r>
            <a:r>
              <a:rPr lang="en-US" altLang="zh-CN" sz="1200" dirty="0">
                <a:solidFill>
                  <a:srgbClr val="CC7832"/>
                </a:solidFill>
              </a:rPr>
              <a:t>private </a:t>
            </a:r>
            <a:r>
              <a:rPr lang="en-US" altLang="zh-CN" sz="1200" dirty="0"/>
              <a:t>Long </a:t>
            </a:r>
            <a:r>
              <a:rPr lang="en-US" altLang="zh-CN" sz="1200" dirty="0">
                <a:solidFill>
                  <a:srgbClr val="9876AA"/>
                </a:solidFill>
              </a:rPr>
              <a:t>id</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private </a:t>
            </a:r>
            <a:r>
              <a:rPr lang="en-US" altLang="zh-CN" sz="1200" dirty="0"/>
              <a:t>String </a:t>
            </a:r>
            <a:r>
              <a:rPr lang="en-US" altLang="zh-CN" sz="1200" dirty="0">
                <a:solidFill>
                  <a:srgbClr val="9876AA"/>
                </a:solidFill>
              </a:rPr>
              <a:t>name</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private </a:t>
            </a:r>
            <a:r>
              <a:rPr lang="en-US" altLang="zh-CN" sz="1200" dirty="0">
                <a:solidFill>
                  <a:srgbClr val="FFC66D"/>
                </a:solidFill>
              </a:rPr>
              <a:t>Person</a:t>
            </a:r>
            <a:r>
              <a:rPr lang="en-US" altLang="zh-CN" sz="1200" dirty="0"/>
              <a:t>() {</a:t>
            </a:r>
            <a:br>
              <a:rPr lang="en-US" altLang="zh-CN" sz="1200" dirty="0"/>
            </a:br>
            <a:r>
              <a:rPr lang="en-US" altLang="zh-CN" sz="1200" dirty="0"/>
              <a:t>        </a:t>
            </a:r>
            <a:r>
              <a:rPr lang="en-US" altLang="zh-CN" sz="1200" dirty="0">
                <a:solidFill>
                  <a:srgbClr val="808080"/>
                </a:solidFill>
              </a:rPr>
              <a:t>// Empty constructor required as of Neo4j API 2.0.5</a:t>
            </a:r>
            <a:br>
              <a:rPr lang="en-US" altLang="zh-CN" sz="1200" dirty="0">
                <a:solidFill>
                  <a:srgbClr val="808080"/>
                </a:solidFill>
              </a:rPr>
            </a:br>
            <a:r>
              <a:rPr lang="en-US" altLang="zh-CN" sz="1200" dirty="0">
                <a:solidFill>
                  <a:srgbClr val="808080"/>
                </a:solidFill>
              </a:rPr>
              <a:t>    </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public </a:t>
            </a:r>
            <a:r>
              <a:rPr lang="en-US" altLang="zh-CN" sz="1200" dirty="0">
                <a:solidFill>
                  <a:srgbClr val="FFC66D"/>
                </a:solidFill>
              </a:rPr>
              <a:t>Person</a:t>
            </a:r>
            <a:r>
              <a:rPr lang="en-US" altLang="zh-CN" sz="1200" dirty="0"/>
              <a:t>(String name) {</a:t>
            </a:r>
            <a:br>
              <a:rPr lang="en-US" altLang="zh-CN" sz="1200" dirty="0"/>
            </a:br>
            <a:r>
              <a:rPr lang="en-US" altLang="zh-CN" sz="1200" dirty="0"/>
              <a:t>        </a:t>
            </a:r>
            <a:r>
              <a:rPr lang="en-US" altLang="zh-CN" sz="1200" dirty="0" err="1">
                <a:solidFill>
                  <a:srgbClr val="CC7832"/>
                </a:solidFill>
              </a:rPr>
              <a:t>this</a:t>
            </a:r>
            <a:r>
              <a:rPr lang="en-US" altLang="zh-CN" sz="1200" dirty="0" err="1"/>
              <a:t>.</a:t>
            </a:r>
            <a:r>
              <a:rPr lang="en-US" altLang="zh-CN" sz="1200" dirty="0" err="1">
                <a:solidFill>
                  <a:srgbClr val="9876AA"/>
                </a:solidFill>
              </a:rPr>
              <a:t>name</a:t>
            </a:r>
            <a:r>
              <a:rPr lang="en-US" altLang="zh-CN" sz="1200" dirty="0">
                <a:solidFill>
                  <a:srgbClr val="9876AA"/>
                </a:solidFill>
              </a:rPr>
              <a:t> </a:t>
            </a:r>
            <a:r>
              <a:rPr lang="en-US" altLang="zh-CN" sz="1200" dirty="0"/>
              <a:t>= name</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br>
              <a:rPr lang="en-US" altLang="zh-CN" sz="1200" dirty="0"/>
            </a:br>
            <a:endParaRPr lang="en-US" altLang="zh-CN" sz="1200" dirty="0"/>
          </a:p>
          <a:p>
            <a:r>
              <a:rPr lang="en-US" altLang="zh-CN" sz="1200" i="1" dirty="0">
                <a:solidFill>
                  <a:srgbClr val="629755"/>
                </a:solidFill>
              </a:rPr>
              <a:t>    </a:t>
            </a:r>
            <a:r>
              <a:rPr lang="en-US" altLang="zh-CN" sz="1200" dirty="0">
                <a:solidFill>
                  <a:srgbClr val="BBB529"/>
                </a:solidFill>
              </a:rPr>
              <a:t>@Relationship</a:t>
            </a:r>
            <a:r>
              <a:rPr lang="en-US" altLang="zh-CN" sz="1200" dirty="0"/>
              <a:t>(</a:t>
            </a:r>
            <a:r>
              <a:rPr lang="en-US" altLang="zh-CN" sz="1200" dirty="0">
                <a:solidFill>
                  <a:srgbClr val="D0D0FF"/>
                </a:solidFill>
              </a:rPr>
              <a:t>type </a:t>
            </a:r>
            <a:r>
              <a:rPr lang="en-US" altLang="zh-CN" sz="1200" dirty="0"/>
              <a:t>= </a:t>
            </a:r>
            <a:r>
              <a:rPr lang="en-US" altLang="zh-CN" sz="1200" dirty="0">
                <a:solidFill>
                  <a:srgbClr val="6A8759"/>
                </a:solidFill>
              </a:rPr>
              <a:t>"TEAMMATE"</a:t>
            </a:r>
            <a:r>
              <a:rPr lang="en-US" altLang="zh-CN" sz="1200" dirty="0">
                <a:solidFill>
                  <a:srgbClr val="CC7832"/>
                </a:solidFill>
              </a:rPr>
              <a:t>, </a:t>
            </a:r>
            <a:r>
              <a:rPr lang="en-US" altLang="zh-CN" sz="1200" dirty="0">
                <a:solidFill>
                  <a:srgbClr val="D0D0FF"/>
                </a:solidFill>
              </a:rPr>
              <a:t>direction </a:t>
            </a:r>
            <a:r>
              <a:rPr lang="en-US" altLang="zh-CN" sz="1200" dirty="0"/>
              <a:t>= </a:t>
            </a:r>
            <a:r>
              <a:rPr lang="en-US" altLang="zh-CN" sz="1200" dirty="0" err="1">
                <a:solidFill>
                  <a:srgbClr val="BBB529"/>
                </a:solidFill>
              </a:rPr>
              <a:t>Relationship</a:t>
            </a:r>
            <a:r>
              <a:rPr lang="en-US" altLang="zh-CN" sz="1200" dirty="0" err="1"/>
              <a:t>.</a:t>
            </a:r>
            <a:r>
              <a:rPr lang="en-US" altLang="zh-CN" sz="1200" i="1" dirty="0" err="1">
                <a:solidFill>
                  <a:srgbClr val="9876AA"/>
                </a:solidFill>
              </a:rPr>
              <a:t>UNDIRECTED</a:t>
            </a:r>
            <a:r>
              <a:rPr lang="en-US" altLang="zh-CN" sz="1200" dirty="0"/>
              <a:t>)</a:t>
            </a:r>
            <a:br>
              <a:rPr lang="en-US" altLang="zh-CN" sz="1200" dirty="0"/>
            </a:br>
            <a:r>
              <a:rPr lang="en-US" altLang="zh-CN" sz="1200" dirty="0"/>
              <a:t>    </a:t>
            </a:r>
            <a:r>
              <a:rPr lang="en-US" altLang="zh-CN" sz="1200" dirty="0">
                <a:solidFill>
                  <a:srgbClr val="CC7832"/>
                </a:solidFill>
              </a:rPr>
              <a:t>public </a:t>
            </a:r>
            <a:r>
              <a:rPr lang="en-US" altLang="zh-CN" sz="1200" dirty="0"/>
              <a:t>Set&lt;Person&gt; </a:t>
            </a:r>
            <a:r>
              <a:rPr lang="en-US" altLang="zh-CN" sz="1200" dirty="0">
                <a:solidFill>
                  <a:srgbClr val="9876AA"/>
                </a:solidFill>
              </a:rPr>
              <a:t>teammates</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public void </a:t>
            </a:r>
            <a:r>
              <a:rPr lang="en-US" altLang="zh-CN" sz="1200" dirty="0" err="1">
                <a:solidFill>
                  <a:srgbClr val="FFC66D"/>
                </a:solidFill>
              </a:rPr>
              <a:t>worksWith</a:t>
            </a:r>
            <a:r>
              <a:rPr lang="en-US" altLang="zh-CN" sz="1200" dirty="0"/>
              <a:t>(Person person) {</a:t>
            </a:r>
            <a:br>
              <a:rPr lang="en-US" altLang="zh-CN" sz="1200" dirty="0"/>
            </a:br>
            <a:r>
              <a:rPr lang="en-US" altLang="zh-CN" sz="1200" dirty="0"/>
              <a:t>        </a:t>
            </a:r>
            <a:r>
              <a:rPr lang="en-US" altLang="zh-CN" sz="1200" dirty="0">
                <a:solidFill>
                  <a:srgbClr val="CC7832"/>
                </a:solidFill>
              </a:rPr>
              <a:t>if </a:t>
            </a:r>
            <a:r>
              <a:rPr lang="en-US" altLang="zh-CN" sz="1200" dirty="0"/>
              <a:t>(</a:t>
            </a:r>
            <a:r>
              <a:rPr lang="en-US" altLang="zh-CN" sz="1200" dirty="0">
                <a:solidFill>
                  <a:srgbClr val="9876AA"/>
                </a:solidFill>
              </a:rPr>
              <a:t>teammates </a:t>
            </a:r>
            <a:r>
              <a:rPr lang="en-US" altLang="zh-CN" sz="1200" dirty="0"/>
              <a:t>== </a:t>
            </a:r>
            <a:r>
              <a:rPr lang="en-US" altLang="zh-CN" sz="1200" dirty="0">
                <a:solidFill>
                  <a:srgbClr val="CC7832"/>
                </a:solidFill>
              </a:rPr>
              <a:t>null</a:t>
            </a:r>
            <a:r>
              <a:rPr lang="en-US" altLang="zh-CN" sz="1200" dirty="0"/>
              <a:t>) {</a:t>
            </a:r>
            <a:br>
              <a:rPr lang="en-US" altLang="zh-CN" sz="1200" dirty="0"/>
            </a:br>
            <a:r>
              <a:rPr lang="en-US" altLang="zh-CN" sz="1200" dirty="0"/>
              <a:t>            </a:t>
            </a:r>
            <a:r>
              <a:rPr lang="en-US" altLang="zh-CN" sz="1200" dirty="0">
                <a:solidFill>
                  <a:srgbClr val="9876AA"/>
                </a:solidFill>
              </a:rPr>
              <a:t>teammates </a:t>
            </a:r>
            <a:r>
              <a:rPr lang="en-US" altLang="zh-CN" sz="1200" dirty="0"/>
              <a:t>= </a:t>
            </a:r>
            <a:r>
              <a:rPr lang="en-US" altLang="zh-CN" sz="1200" dirty="0">
                <a:solidFill>
                  <a:srgbClr val="CC7832"/>
                </a:solidFill>
              </a:rPr>
              <a:t>new </a:t>
            </a:r>
            <a:r>
              <a:rPr lang="en-US" altLang="zh-CN" sz="1200" dirty="0"/>
              <a:t>HashSet&lt;&gt;()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br>
              <a:rPr lang="en-US" altLang="zh-CN" sz="1200" dirty="0"/>
            </a:br>
            <a:r>
              <a:rPr lang="en-US" altLang="zh-CN" sz="1200" dirty="0"/>
              <a:t>        </a:t>
            </a:r>
            <a:r>
              <a:rPr lang="en-US" altLang="zh-CN" sz="1200" dirty="0" err="1">
                <a:solidFill>
                  <a:srgbClr val="9876AA"/>
                </a:solidFill>
              </a:rPr>
              <a:t>teammates</a:t>
            </a:r>
            <a:r>
              <a:rPr lang="en-US" altLang="zh-CN" sz="1200" dirty="0" err="1"/>
              <a:t>.add</a:t>
            </a:r>
            <a:r>
              <a:rPr lang="en-US" altLang="zh-CN" sz="1200" dirty="0"/>
              <a:t>(person)</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br>
              <a:rPr lang="en-US" altLang="zh-CN" sz="1200" dirty="0"/>
            </a:br>
            <a:br>
              <a:rPr lang="en-US" altLang="zh-CN" sz="1200" dirty="0"/>
            </a:br>
            <a:r>
              <a:rPr lang="en-US" altLang="zh-CN" sz="1200" dirty="0"/>
              <a:t>    </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kumimoji="1" lang="en-US" altLang="zh-CN" dirty="0" err="1"/>
              <a:t>Person.java</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5" name="矩形 4"/>
          <p:cNvSpPr/>
          <p:nvPr/>
        </p:nvSpPr>
        <p:spPr>
          <a:xfrm>
            <a:off x="1781690" y="737061"/>
            <a:ext cx="6588732" cy="4524315"/>
          </a:xfrm>
          <a:prstGeom prst="rect">
            <a:avLst/>
          </a:prstGeom>
        </p:spPr>
        <p:txBody>
          <a:bodyPr wrap="square">
            <a:spAutoFit/>
          </a:bodyPr>
          <a:lstStyle/>
          <a:p>
            <a:r>
              <a:rPr lang="en-US" altLang="zh-CN" sz="1600" dirty="0"/>
              <a:t>    </a:t>
            </a:r>
            <a:r>
              <a:rPr lang="en-US" altLang="zh-CN" sz="1600" dirty="0">
                <a:solidFill>
                  <a:srgbClr val="CC7832"/>
                </a:solidFill>
              </a:rPr>
              <a:t>public </a:t>
            </a:r>
            <a:r>
              <a:rPr lang="en-US" altLang="zh-CN" sz="1600" dirty="0"/>
              <a:t>String </a:t>
            </a:r>
            <a:r>
              <a:rPr lang="en-US" altLang="zh-CN" sz="1600" dirty="0" err="1">
                <a:solidFill>
                  <a:srgbClr val="FFC66D"/>
                </a:solidFill>
              </a:rPr>
              <a:t>toString</a:t>
            </a:r>
            <a:r>
              <a:rPr lang="en-US" altLang="zh-CN" sz="1600" dirty="0"/>
              <a:t>() {</a:t>
            </a:r>
            <a:br>
              <a:rPr lang="en-US" altLang="zh-CN" sz="1600" dirty="0"/>
            </a:br>
            <a:br>
              <a:rPr lang="en-US" altLang="zh-CN" sz="1600" dirty="0"/>
            </a:br>
            <a:r>
              <a:rPr lang="en-US" altLang="zh-CN" sz="1600" dirty="0"/>
              <a:t>        </a:t>
            </a:r>
            <a:r>
              <a:rPr lang="en-US" altLang="zh-CN" sz="1600" dirty="0">
                <a:solidFill>
                  <a:srgbClr val="CC7832"/>
                </a:solidFill>
              </a:rPr>
              <a:t>return </a:t>
            </a:r>
            <a:r>
              <a:rPr lang="en-US" altLang="zh-CN" sz="1600" dirty="0" err="1">
                <a:solidFill>
                  <a:srgbClr val="CC7832"/>
                </a:solidFill>
              </a:rPr>
              <a:t>this</a:t>
            </a:r>
            <a:r>
              <a:rPr lang="en-US" altLang="zh-CN" sz="1600" dirty="0" err="1"/>
              <a:t>.</a:t>
            </a:r>
            <a:r>
              <a:rPr lang="en-US" altLang="zh-CN" sz="1600" dirty="0" err="1">
                <a:solidFill>
                  <a:srgbClr val="9876AA"/>
                </a:solidFill>
              </a:rPr>
              <a:t>name</a:t>
            </a:r>
            <a:r>
              <a:rPr lang="en-US" altLang="zh-CN" sz="1600" dirty="0">
                <a:solidFill>
                  <a:srgbClr val="9876AA"/>
                </a:solidFill>
              </a:rPr>
              <a:t> </a:t>
            </a:r>
            <a:r>
              <a:rPr lang="en-US" altLang="zh-CN" sz="1600" dirty="0"/>
              <a:t>+ </a:t>
            </a:r>
            <a:r>
              <a:rPr lang="en-US" altLang="zh-CN" sz="1600" dirty="0">
                <a:solidFill>
                  <a:srgbClr val="6A8759"/>
                </a:solidFill>
              </a:rPr>
              <a:t>"'s teammates =&gt; "</a:t>
            </a:r>
            <a:br>
              <a:rPr lang="en-US" altLang="zh-CN" sz="1600" dirty="0">
                <a:solidFill>
                  <a:srgbClr val="6A8759"/>
                </a:solidFill>
              </a:rPr>
            </a:br>
            <a:r>
              <a:rPr lang="en-US" altLang="zh-CN" sz="1600" dirty="0">
                <a:solidFill>
                  <a:srgbClr val="6A8759"/>
                </a:solidFill>
              </a:rPr>
              <a:t>                </a:t>
            </a:r>
            <a:r>
              <a:rPr lang="en-US" altLang="zh-CN" sz="1600" dirty="0"/>
              <a:t>+ </a:t>
            </a:r>
            <a:r>
              <a:rPr lang="en-US" altLang="zh-CN" sz="1600" dirty="0" err="1"/>
              <a:t>Optional.</a:t>
            </a:r>
            <a:r>
              <a:rPr lang="en-US" altLang="zh-CN" sz="1600" i="1" dirty="0" err="1"/>
              <a:t>ofNullable</a:t>
            </a:r>
            <a:r>
              <a:rPr lang="en-US" altLang="zh-CN" sz="1600" dirty="0"/>
              <a:t>(</a:t>
            </a:r>
            <a:r>
              <a:rPr lang="en-US" altLang="zh-CN" sz="1600" dirty="0" err="1">
                <a:solidFill>
                  <a:srgbClr val="CC7832"/>
                </a:solidFill>
              </a:rPr>
              <a:t>this</a:t>
            </a:r>
            <a:r>
              <a:rPr lang="en-US" altLang="zh-CN" sz="1600" dirty="0" err="1"/>
              <a:t>.</a:t>
            </a:r>
            <a:r>
              <a:rPr lang="en-US" altLang="zh-CN" sz="1600" dirty="0" err="1">
                <a:solidFill>
                  <a:srgbClr val="9876AA"/>
                </a:solidFill>
              </a:rPr>
              <a:t>teammates</a:t>
            </a:r>
            <a:r>
              <a:rPr lang="en-US" altLang="zh-CN" sz="1600" dirty="0"/>
              <a:t>).</a:t>
            </a:r>
            <a:r>
              <a:rPr lang="en-US" altLang="zh-CN" sz="1600" dirty="0" err="1"/>
              <a:t>orElse</a:t>
            </a:r>
            <a:r>
              <a:rPr lang="en-US" altLang="zh-CN" sz="1600" dirty="0"/>
              <a:t>(</a:t>
            </a:r>
            <a:br>
              <a:rPr lang="en-US" altLang="zh-CN" sz="1600" dirty="0"/>
            </a:br>
            <a:r>
              <a:rPr lang="en-US" altLang="zh-CN" sz="1600" dirty="0"/>
              <a:t>                </a:t>
            </a:r>
            <a:r>
              <a:rPr lang="en-US" altLang="zh-CN" sz="1600" dirty="0" err="1"/>
              <a:t>Collections.</a:t>
            </a:r>
            <a:r>
              <a:rPr lang="en-US" altLang="zh-CN" sz="1600" i="1" dirty="0" err="1"/>
              <a:t>emptySet</a:t>
            </a:r>
            <a:r>
              <a:rPr lang="en-US" altLang="zh-CN" sz="1600" dirty="0"/>
              <a:t>()).stream()</a:t>
            </a:r>
            <a:br>
              <a:rPr lang="en-US" altLang="zh-CN" sz="1600" dirty="0"/>
            </a:br>
            <a:r>
              <a:rPr lang="en-US" altLang="zh-CN" sz="1600" dirty="0"/>
              <a:t>                .map(Person::</a:t>
            </a:r>
            <a:r>
              <a:rPr lang="en-US" altLang="zh-CN" sz="1600" dirty="0" err="1"/>
              <a:t>getName</a:t>
            </a:r>
            <a:r>
              <a:rPr lang="en-US" altLang="zh-CN" sz="1600" dirty="0"/>
              <a:t>)</a:t>
            </a:r>
            <a:br>
              <a:rPr lang="en-US" altLang="zh-CN" sz="1600" dirty="0"/>
            </a:br>
            <a:r>
              <a:rPr lang="en-US" altLang="zh-CN" sz="1600" dirty="0"/>
              <a:t>                .collect(</a:t>
            </a:r>
            <a:r>
              <a:rPr lang="en-US" altLang="zh-CN" sz="1600" dirty="0" err="1"/>
              <a:t>Collectors.</a:t>
            </a:r>
            <a:r>
              <a:rPr lang="en-US" altLang="zh-CN" sz="1600" i="1" dirty="0" err="1"/>
              <a:t>toList</a:t>
            </a:r>
            <a:r>
              <a:rPr lang="en-US" altLang="zh-CN" sz="1600" dirty="0"/>
              <a:t>())</a:t>
            </a:r>
            <a:r>
              <a:rPr lang="en-US" altLang="zh-CN" sz="1600" dirty="0">
                <a:solidFill>
                  <a:srgbClr val="CC7832"/>
                </a:solidFill>
              </a:rPr>
              <a:t>;</a:t>
            </a:r>
            <a:br>
              <a:rPr lang="en-US" altLang="zh-CN" sz="1600" dirty="0">
                <a:solidFill>
                  <a:srgbClr val="CC7832"/>
                </a:solidFill>
              </a:rPr>
            </a:br>
            <a:r>
              <a:rPr lang="en-US" altLang="zh-CN" sz="1600" dirty="0">
                <a:solidFill>
                  <a:srgbClr val="CC7832"/>
                </a:solidFill>
              </a:rPr>
              <a:t>    </a:t>
            </a:r>
            <a:r>
              <a:rPr lang="en-US" altLang="zh-CN" sz="1600" dirty="0"/>
              <a:t>}</a:t>
            </a:r>
            <a:br>
              <a:rPr lang="en-US" altLang="zh-CN" sz="1600" dirty="0"/>
            </a:br>
            <a:br>
              <a:rPr lang="en-US" altLang="zh-CN" sz="1600" dirty="0"/>
            </a:br>
            <a:r>
              <a:rPr lang="en-US" altLang="zh-CN" sz="1600" dirty="0"/>
              <a:t>    </a:t>
            </a:r>
            <a:r>
              <a:rPr lang="en-US" altLang="zh-CN" sz="1600" dirty="0">
                <a:solidFill>
                  <a:srgbClr val="CC7832"/>
                </a:solidFill>
              </a:rPr>
              <a:t>public </a:t>
            </a:r>
            <a:r>
              <a:rPr lang="en-US" altLang="zh-CN" sz="1600" dirty="0"/>
              <a:t>String </a:t>
            </a:r>
            <a:r>
              <a:rPr lang="en-US" altLang="zh-CN" sz="1600" dirty="0" err="1">
                <a:solidFill>
                  <a:srgbClr val="FFC66D"/>
                </a:solidFill>
              </a:rPr>
              <a:t>getName</a:t>
            </a:r>
            <a:r>
              <a:rPr lang="en-US" altLang="zh-CN" sz="1600" dirty="0"/>
              <a:t>() {</a:t>
            </a:r>
            <a:br>
              <a:rPr lang="en-US" altLang="zh-CN" sz="1600" dirty="0"/>
            </a:br>
            <a:r>
              <a:rPr lang="en-US" altLang="zh-CN" sz="1600" dirty="0"/>
              <a:t>        </a:t>
            </a:r>
            <a:r>
              <a:rPr lang="en-US" altLang="zh-CN" sz="1600" dirty="0">
                <a:solidFill>
                  <a:srgbClr val="CC7832"/>
                </a:solidFill>
              </a:rPr>
              <a:t>return </a:t>
            </a:r>
            <a:r>
              <a:rPr lang="en-US" altLang="zh-CN" sz="1600" dirty="0">
                <a:solidFill>
                  <a:srgbClr val="9876AA"/>
                </a:solidFill>
              </a:rPr>
              <a:t>name</a:t>
            </a:r>
            <a:r>
              <a:rPr lang="en-US" altLang="zh-CN" sz="1600" dirty="0">
                <a:solidFill>
                  <a:srgbClr val="CC7832"/>
                </a:solidFill>
              </a:rPr>
              <a:t>;</a:t>
            </a:r>
            <a:br>
              <a:rPr lang="en-US" altLang="zh-CN" sz="1600" dirty="0">
                <a:solidFill>
                  <a:srgbClr val="CC7832"/>
                </a:solidFill>
              </a:rPr>
            </a:br>
            <a:r>
              <a:rPr lang="en-US" altLang="zh-CN" sz="1600" dirty="0">
                <a:solidFill>
                  <a:srgbClr val="CC7832"/>
                </a:solidFill>
              </a:rPr>
              <a:t>    </a:t>
            </a:r>
            <a:r>
              <a:rPr lang="en-US" altLang="zh-CN" sz="1600" dirty="0"/>
              <a:t>}</a:t>
            </a:r>
            <a:br>
              <a:rPr lang="en-US" altLang="zh-CN" sz="1600" dirty="0"/>
            </a:br>
            <a:br>
              <a:rPr lang="en-US" altLang="zh-CN" sz="1600" dirty="0"/>
            </a:br>
            <a:r>
              <a:rPr lang="en-US" altLang="zh-CN" sz="1600" dirty="0"/>
              <a:t>    </a:t>
            </a:r>
            <a:r>
              <a:rPr lang="en-US" altLang="zh-CN" sz="1600" dirty="0">
                <a:solidFill>
                  <a:srgbClr val="CC7832"/>
                </a:solidFill>
              </a:rPr>
              <a:t>public void </a:t>
            </a:r>
            <a:r>
              <a:rPr lang="en-US" altLang="zh-CN" sz="1600" dirty="0" err="1">
                <a:solidFill>
                  <a:srgbClr val="FFC66D"/>
                </a:solidFill>
              </a:rPr>
              <a:t>setName</a:t>
            </a:r>
            <a:r>
              <a:rPr lang="en-US" altLang="zh-CN" sz="1600" dirty="0"/>
              <a:t>(String name) {</a:t>
            </a:r>
            <a:br>
              <a:rPr lang="en-US" altLang="zh-CN" sz="1600" dirty="0"/>
            </a:br>
            <a:r>
              <a:rPr lang="en-US" altLang="zh-CN" sz="1600" dirty="0"/>
              <a:t>        </a:t>
            </a:r>
            <a:r>
              <a:rPr lang="en-US" altLang="zh-CN" sz="1600" dirty="0" err="1">
                <a:solidFill>
                  <a:srgbClr val="CC7832"/>
                </a:solidFill>
              </a:rPr>
              <a:t>this</a:t>
            </a:r>
            <a:r>
              <a:rPr lang="en-US" altLang="zh-CN" sz="1600" dirty="0" err="1"/>
              <a:t>.</a:t>
            </a:r>
            <a:r>
              <a:rPr lang="en-US" altLang="zh-CN" sz="1600" dirty="0" err="1">
                <a:solidFill>
                  <a:srgbClr val="9876AA"/>
                </a:solidFill>
              </a:rPr>
              <a:t>name</a:t>
            </a:r>
            <a:r>
              <a:rPr lang="en-US" altLang="zh-CN" sz="1600" dirty="0">
                <a:solidFill>
                  <a:srgbClr val="9876AA"/>
                </a:solidFill>
              </a:rPr>
              <a:t> </a:t>
            </a:r>
            <a:r>
              <a:rPr lang="en-US" altLang="zh-CN" sz="1600" dirty="0"/>
              <a:t>= name</a:t>
            </a:r>
            <a:r>
              <a:rPr lang="en-US" altLang="zh-CN" sz="1600" dirty="0">
                <a:solidFill>
                  <a:srgbClr val="CC7832"/>
                </a:solidFill>
              </a:rPr>
              <a:t>;</a:t>
            </a:r>
            <a:br>
              <a:rPr lang="en-US" altLang="zh-CN" sz="1600" dirty="0">
                <a:solidFill>
                  <a:srgbClr val="CC7832"/>
                </a:solidFill>
              </a:rPr>
            </a:br>
            <a:r>
              <a:rPr lang="en-US" altLang="zh-CN" sz="1600" dirty="0">
                <a:solidFill>
                  <a:srgbClr val="CC7832"/>
                </a:solidFill>
              </a:rPr>
              <a:t>    </a:t>
            </a:r>
            <a:r>
              <a:rPr lang="en-US" altLang="zh-CN" sz="1600" dirty="0"/>
              <a:t>}</a:t>
            </a:r>
            <a:br>
              <a:rPr lang="en-US" altLang="zh-CN" sz="1600" dirty="0"/>
            </a:br>
            <a:r>
              <a:rPr lang="en-US" altLang="zh-CN" sz="1600" dirty="0"/>
              <a:t>}</a:t>
            </a:r>
            <a:br>
              <a:rPr lang="en-US" altLang="zh-CN" sz="1600" dirty="0"/>
            </a:b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kumimoji="1" lang="en-US" altLang="zh-CN" dirty="0" err="1"/>
              <a:t>PersonRepository.java</a:t>
            </a:r>
            <a:endParaRPr kumimoji="1" lang="en-US" altLang="zh-CN" dirty="0"/>
          </a:p>
          <a:p>
            <a:pPr marL="0" indent="0">
              <a:buNone/>
            </a:pPr>
            <a:r>
              <a:rPr lang="en-US" altLang="zh-CN" dirty="0">
                <a:solidFill>
                  <a:srgbClr val="CC7832"/>
                </a:solidFill>
              </a:rPr>
              <a:t>package </a:t>
            </a:r>
            <a:r>
              <a:rPr lang="en-US" altLang="zh-CN" dirty="0"/>
              <a:t>com.example.accessingdataneo4j</a:t>
            </a:r>
            <a:r>
              <a:rPr lang="en-US" altLang="zh-CN" dirty="0">
                <a:solidFill>
                  <a:srgbClr val="CC7832"/>
                </a:solidFill>
              </a:rPr>
              <a:t>;</a:t>
            </a:r>
            <a:br>
              <a:rPr lang="en-US" altLang="zh-CN" dirty="0">
                <a:solidFill>
                  <a:srgbClr val="CC7832"/>
                </a:solidFill>
              </a:rPr>
            </a:br>
            <a:br>
              <a:rPr lang="en-US" altLang="zh-CN" dirty="0">
                <a:solidFill>
                  <a:srgbClr val="CC7832"/>
                </a:solidFill>
              </a:rPr>
            </a:br>
            <a:r>
              <a:rPr lang="en-US" altLang="zh-CN" dirty="0">
                <a:solidFill>
                  <a:srgbClr val="CC7832"/>
                </a:solidFill>
              </a:rPr>
              <a:t>import </a:t>
            </a:r>
            <a:r>
              <a:rPr lang="en-US" altLang="zh-CN" dirty="0" err="1"/>
              <a:t>java.util.List</a:t>
            </a:r>
            <a:r>
              <a:rPr lang="en-US" altLang="zh-CN" dirty="0">
                <a:solidFill>
                  <a:srgbClr val="CC7832"/>
                </a:solidFill>
              </a:rPr>
              <a:t>;</a:t>
            </a:r>
            <a:br>
              <a:rPr lang="en-US" altLang="zh-CN" dirty="0">
                <a:solidFill>
                  <a:srgbClr val="CC7832"/>
                </a:solidFill>
              </a:rPr>
            </a:br>
            <a:r>
              <a:rPr lang="en-US" altLang="zh-CN" dirty="0">
                <a:solidFill>
                  <a:srgbClr val="CC7832"/>
                </a:solidFill>
              </a:rPr>
              <a:t>import </a:t>
            </a:r>
            <a:r>
              <a:rPr lang="en-US" altLang="zh-CN" dirty="0"/>
              <a:t>org.springframework.data.neo4j.repository.Neo4jRepository</a:t>
            </a:r>
            <a:r>
              <a:rPr lang="en-US" altLang="zh-CN" dirty="0">
                <a:solidFill>
                  <a:srgbClr val="CC7832"/>
                </a:solidFill>
              </a:rPr>
              <a:t>;</a:t>
            </a:r>
            <a:br>
              <a:rPr lang="en-US" altLang="zh-CN" dirty="0">
                <a:solidFill>
                  <a:srgbClr val="CC7832"/>
                </a:solidFill>
              </a:rPr>
            </a:br>
            <a:br>
              <a:rPr lang="en-US" altLang="zh-CN" dirty="0">
                <a:solidFill>
                  <a:srgbClr val="CC7832"/>
                </a:solidFill>
              </a:rPr>
            </a:br>
            <a:r>
              <a:rPr lang="en-US" altLang="zh-CN" dirty="0">
                <a:solidFill>
                  <a:srgbClr val="CC7832"/>
                </a:solidFill>
              </a:rPr>
              <a:t>public interface </a:t>
            </a:r>
            <a:r>
              <a:rPr lang="en-US" altLang="zh-CN" dirty="0" err="1"/>
              <a:t>PersonRepository</a:t>
            </a:r>
            <a:r>
              <a:rPr lang="en-US" altLang="zh-CN" dirty="0"/>
              <a:t> </a:t>
            </a:r>
            <a:r>
              <a:rPr lang="en-US" altLang="zh-CN" dirty="0">
                <a:solidFill>
                  <a:srgbClr val="CC7832"/>
                </a:solidFill>
              </a:rPr>
              <a:t>extends </a:t>
            </a:r>
            <a:r>
              <a:rPr lang="en-US" altLang="zh-CN" dirty="0"/>
              <a:t>Neo4jRepository&lt;Person</a:t>
            </a:r>
            <a:r>
              <a:rPr lang="en-US" altLang="zh-CN" dirty="0">
                <a:solidFill>
                  <a:srgbClr val="CC7832"/>
                </a:solidFill>
              </a:rPr>
              <a:t>, </a:t>
            </a:r>
            <a:r>
              <a:rPr lang="en-US" altLang="zh-CN" dirty="0"/>
              <a:t>Long&gt; {</a:t>
            </a:r>
            <a:br>
              <a:rPr lang="en-US" altLang="zh-CN" dirty="0"/>
            </a:br>
            <a:br>
              <a:rPr lang="en-US" altLang="zh-CN" dirty="0"/>
            </a:br>
            <a:r>
              <a:rPr lang="en-US" altLang="zh-CN" dirty="0"/>
              <a:t>   Person </a:t>
            </a:r>
            <a:r>
              <a:rPr lang="en-US" altLang="zh-CN" dirty="0" err="1">
                <a:solidFill>
                  <a:srgbClr val="FFC66D"/>
                </a:solidFill>
              </a:rPr>
              <a:t>findByName</a:t>
            </a:r>
            <a:r>
              <a:rPr lang="en-US" altLang="zh-CN" dirty="0"/>
              <a:t>(String name)</a:t>
            </a:r>
            <a:r>
              <a:rPr lang="en-US" altLang="zh-CN" dirty="0">
                <a:solidFill>
                  <a:srgbClr val="CC7832"/>
                </a:solidFill>
              </a:rPr>
              <a:t>;</a:t>
            </a:r>
            <a:br>
              <a:rPr lang="en-US" altLang="zh-CN" dirty="0">
                <a:solidFill>
                  <a:srgbClr val="CC7832"/>
                </a:solidFill>
              </a:rPr>
            </a:br>
            <a:r>
              <a:rPr lang="en-US" altLang="zh-CN" dirty="0">
                <a:solidFill>
                  <a:srgbClr val="CC7832"/>
                </a:solidFill>
              </a:rPr>
              <a:t>   </a:t>
            </a:r>
            <a:r>
              <a:rPr lang="en-US" altLang="zh-CN" dirty="0"/>
              <a:t>List&lt;Person&gt; </a:t>
            </a:r>
            <a:r>
              <a:rPr lang="en-US" altLang="zh-CN" dirty="0" err="1">
                <a:solidFill>
                  <a:srgbClr val="FFC66D"/>
                </a:solidFill>
              </a:rPr>
              <a:t>findByTeammatesName</a:t>
            </a:r>
            <a:r>
              <a:rPr lang="en-US" altLang="zh-CN" dirty="0"/>
              <a:t>(String name)</a:t>
            </a:r>
            <a:r>
              <a:rPr lang="en-US" altLang="zh-CN" dirty="0">
                <a:solidFill>
                  <a:srgbClr val="CC7832"/>
                </a:solidFill>
              </a:rPr>
              <a:t>;</a:t>
            </a:r>
            <a:br>
              <a:rPr lang="en-US" altLang="zh-CN" dirty="0">
                <a:solidFill>
                  <a:srgbClr val="CC7832"/>
                </a:solidFill>
              </a:rPr>
            </a:br>
            <a:r>
              <a:rPr lang="en-US" altLang="zh-CN" dirty="0"/>
              <a:t>}</a:t>
            </a:r>
            <a:endParaRPr lang="zh-CN" altLang="en-US" dirty="0"/>
          </a:p>
          <a:p>
            <a:pPr marL="0" indent="0">
              <a:buNone/>
            </a:pP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lang="en-US" altLang="zh-CN" dirty="0"/>
              <a:t>AccessingDataNeo4jApplication</a:t>
            </a:r>
            <a:r>
              <a:rPr kumimoji="1" lang="en-US" altLang="zh-CN" dirty="0"/>
              <a:t>.java</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矩形 5"/>
          <p:cNvSpPr/>
          <p:nvPr/>
        </p:nvSpPr>
        <p:spPr>
          <a:xfrm>
            <a:off x="323528" y="1275606"/>
            <a:ext cx="6966774" cy="10433625"/>
          </a:xfrm>
          <a:prstGeom prst="rect">
            <a:avLst/>
          </a:prstGeom>
        </p:spPr>
        <p:txBody>
          <a:bodyPr wrap="square">
            <a:spAutoFit/>
          </a:bodyPr>
          <a:lstStyle/>
          <a:p>
            <a:r>
              <a:rPr lang="en-US" altLang="zh-CN" sz="1200" dirty="0">
                <a:solidFill>
                  <a:srgbClr val="BBB529"/>
                </a:solidFill>
              </a:rPr>
              <a:t>@</a:t>
            </a:r>
            <a:r>
              <a:rPr lang="en-US" altLang="zh-CN" sz="1200" dirty="0" err="1">
                <a:solidFill>
                  <a:srgbClr val="BBB529"/>
                </a:solidFill>
              </a:rPr>
              <a:t>SpringBootApplication</a:t>
            </a:r>
            <a:br>
              <a:rPr lang="en-US" altLang="zh-CN" sz="1200" dirty="0">
                <a:solidFill>
                  <a:srgbClr val="BBB529"/>
                </a:solidFill>
              </a:rPr>
            </a:br>
            <a:r>
              <a:rPr lang="en-US" altLang="zh-CN" sz="1200" dirty="0">
                <a:solidFill>
                  <a:srgbClr val="BBB529"/>
                </a:solidFill>
              </a:rPr>
              <a:t>@EnableNeo4jRepositories</a:t>
            </a:r>
            <a:br>
              <a:rPr lang="en-US" altLang="zh-CN" sz="1200" dirty="0">
                <a:solidFill>
                  <a:srgbClr val="BBB529"/>
                </a:solidFill>
              </a:rPr>
            </a:br>
            <a:r>
              <a:rPr lang="en-US" altLang="zh-CN" sz="1200" dirty="0">
                <a:solidFill>
                  <a:srgbClr val="CC7832"/>
                </a:solidFill>
              </a:rPr>
              <a:t>public class </a:t>
            </a:r>
            <a:r>
              <a:rPr lang="en-US" altLang="zh-CN" sz="1200" dirty="0"/>
              <a:t>AccessingDataNeo4jApplication {</a:t>
            </a:r>
            <a:br>
              <a:rPr lang="en-US" altLang="zh-CN" sz="1200" dirty="0"/>
            </a:br>
            <a:br>
              <a:rPr lang="en-US" altLang="zh-CN" sz="1200" dirty="0"/>
            </a:br>
            <a:r>
              <a:rPr lang="en-US" altLang="zh-CN" sz="1200" dirty="0"/>
              <a:t>   </a:t>
            </a:r>
            <a:r>
              <a:rPr lang="en-US" altLang="zh-CN" sz="1200" dirty="0">
                <a:solidFill>
                  <a:srgbClr val="CC7832"/>
                </a:solidFill>
              </a:rPr>
              <a:t>private final static </a:t>
            </a:r>
            <a:r>
              <a:rPr lang="en-US" altLang="zh-CN" sz="1200" dirty="0"/>
              <a:t>Logger </a:t>
            </a:r>
            <a:r>
              <a:rPr lang="en-US" altLang="zh-CN" sz="1200" i="1" dirty="0">
                <a:solidFill>
                  <a:srgbClr val="9876AA"/>
                </a:solidFill>
              </a:rPr>
              <a:t>log </a:t>
            </a:r>
            <a:r>
              <a:rPr lang="en-US" altLang="zh-CN" sz="1200" dirty="0"/>
              <a:t>= </a:t>
            </a:r>
            <a:r>
              <a:rPr lang="en-US" altLang="zh-CN" sz="1200" dirty="0" err="1"/>
              <a:t>LoggerFactory.</a:t>
            </a:r>
            <a:r>
              <a:rPr lang="en-US" altLang="zh-CN" sz="1200" i="1" dirty="0" err="1"/>
              <a:t>getLogger</a:t>
            </a:r>
            <a:r>
              <a:rPr lang="en-US" altLang="zh-CN" sz="1200" dirty="0"/>
              <a:t>(AccessingDataNeo4jApplication.</a:t>
            </a:r>
            <a:r>
              <a:rPr lang="en-US" altLang="zh-CN" sz="1200" dirty="0">
                <a:solidFill>
                  <a:srgbClr val="CC7832"/>
                </a:solidFill>
              </a:rPr>
              <a:t>class</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public static void </a:t>
            </a:r>
            <a:r>
              <a:rPr lang="en-US" altLang="zh-CN" sz="1200" dirty="0">
                <a:solidFill>
                  <a:srgbClr val="FFC66D"/>
                </a:solidFill>
              </a:rPr>
              <a:t>main</a:t>
            </a:r>
            <a:r>
              <a:rPr lang="en-US" altLang="zh-CN" sz="1200" dirty="0"/>
              <a:t>(String[] </a:t>
            </a:r>
            <a:r>
              <a:rPr lang="en-US" altLang="zh-CN" sz="1200" dirty="0" err="1"/>
              <a:t>args</a:t>
            </a:r>
            <a:r>
              <a:rPr lang="en-US" altLang="zh-CN" sz="1200" dirty="0"/>
              <a:t>) </a:t>
            </a:r>
            <a:r>
              <a:rPr lang="en-US" altLang="zh-CN" sz="1200" dirty="0">
                <a:solidFill>
                  <a:srgbClr val="CC7832"/>
                </a:solidFill>
              </a:rPr>
              <a:t>throws </a:t>
            </a:r>
            <a:r>
              <a:rPr lang="en-US" altLang="zh-CN" sz="1200" dirty="0"/>
              <a:t>Exception {</a:t>
            </a:r>
            <a:br>
              <a:rPr lang="en-US" altLang="zh-CN" sz="1200" dirty="0"/>
            </a:br>
            <a:r>
              <a:rPr lang="en-US" altLang="zh-CN" sz="1200" dirty="0"/>
              <a:t>      </a:t>
            </a:r>
            <a:r>
              <a:rPr lang="en-US" altLang="zh-CN" sz="1200" dirty="0" err="1"/>
              <a:t>SpringApplication.</a:t>
            </a:r>
            <a:r>
              <a:rPr lang="en-US" altLang="zh-CN" sz="1200" i="1" dirty="0" err="1"/>
              <a:t>run</a:t>
            </a:r>
            <a:r>
              <a:rPr lang="en-US" altLang="zh-CN" sz="1200" dirty="0"/>
              <a:t>(AccessingDataNeo4jApplication.</a:t>
            </a:r>
            <a:r>
              <a:rPr lang="en-US" altLang="zh-CN" sz="1200" dirty="0">
                <a:solidFill>
                  <a:srgbClr val="CC7832"/>
                </a:solidFill>
              </a:rPr>
              <a:t>class, </a:t>
            </a:r>
            <a:r>
              <a:rPr lang="en-US" altLang="zh-CN" sz="1200" dirty="0" err="1"/>
              <a:t>args</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System.</a:t>
            </a:r>
            <a:r>
              <a:rPr lang="en-US" altLang="zh-CN" sz="1200" i="1" dirty="0" err="1"/>
              <a:t>exit</a:t>
            </a:r>
            <a:r>
              <a:rPr lang="en-US" altLang="zh-CN" sz="1200" dirty="0"/>
              <a:t>(</a:t>
            </a:r>
            <a:r>
              <a:rPr lang="en-US" altLang="zh-CN" sz="1200" dirty="0">
                <a:solidFill>
                  <a:srgbClr val="6897BB"/>
                </a:solidFill>
              </a:rPr>
              <a:t>0</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br>
              <a:rPr lang="en-US" altLang="zh-CN" sz="1200" dirty="0"/>
            </a:br>
            <a:br>
              <a:rPr lang="en-US" altLang="zh-CN" sz="1200" dirty="0"/>
            </a:br>
            <a:r>
              <a:rPr lang="en-US" altLang="zh-CN" sz="1200" dirty="0"/>
              <a:t>   </a:t>
            </a:r>
            <a:r>
              <a:rPr lang="en-US" altLang="zh-CN" sz="1200" dirty="0">
                <a:solidFill>
                  <a:srgbClr val="BBB529"/>
                </a:solidFill>
              </a:rPr>
              <a:t>@Bean</a:t>
            </a:r>
            <a:br>
              <a:rPr lang="en-US" altLang="zh-CN" sz="1200" dirty="0">
                <a:solidFill>
                  <a:srgbClr val="BBB529"/>
                </a:solidFill>
              </a:rPr>
            </a:br>
            <a:r>
              <a:rPr lang="en-US" altLang="zh-CN" sz="1200" dirty="0">
                <a:solidFill>
                  <a:srgbClr val="BBB529"/>
                </a:solidFill>
              </a:rPr>
              <a:t>   </a:t>
            </a:r>
            <a:r>
              <a:rPr lang="en-US" altLang="zh-CN" sz="1200" dirty="0" err="1"/>
              <a:t>CommandLineRunner</a:t>
            </a:r>
            <a:r>
              <a:rPr lang="en-US" altLang="zh-CN" sz="1200" dirty="0"/>
              <a:t> </a:t>
            </a:r>
            <a:r>
              <a:rPr lang="en-US" altLang="zh-CN" sz="1200" dirty="0">
                <a:solidFill>
                  <a:srgbClr val="FFC66D"/>
                </a:solidFill>
              </a:rPr>
              <a:t>demo</a:t>
            </a:r>
            <a:r>
              <a:rPr lang="en-US" altLang="zh-CN" sz="1200" dirty="0"/>
              <a:t>(</a:t>
            </a:r>
            <a:r>
              <a:rPr lang="en-US" altLang="zh-CN" sz="1200" dirty="0" err="1"/>
              <a:t>PersonRepository</a:t>
            </a:r>
            <a:r>
              <a:rPr lang="en-US" altLang="zh-CN" sz="1200" dirty="0"/>
              <a:t> </a:t>
            </a:r>
            <a:r>
              <a:rPr lang="en-US" altLang="zh-CN" sz="1200" dirty="0" err="1"/>
              <a:t>personRepository</a:t>
            </a:r>
            <a:r>
              <a:rPr lang="en-US" altLang="zh-CN" sz="1200" dirty="0"/>
              <a:t>) {</a:t>
            </a:r>
            <a:br>
              <a:rPr lang="en-US" altLang="zh-CN" sz="1200" dirty="0"/>
            </a:br>
            <a:r>
              <a:rPr lang="en-US" altLang="zh-CN" sz="1200" dirty="0"/>
              <a:t>      </a:t>
            </a:r>
            <a:r>
              <a:rPr lang="en-US" altLang="zh-CN" sz="1200" dirty="0">
                <a:solidFill>
                  <a:srgbClr val="CC7832"/>
                </a:solidFill>
              </a:rPr>
              <a:t>return </a:t>
            </a:r>
            <a:r>
              <a:rPr lang="en-US" altLang="zh-CN" sz="1200" dirty="0" err="1"/>
              <a:t>args</a:t>
            </a:r>
            <a:r>
              <a:rPr lang="en-US" altLang="zh-CN" sz="1200" dirty="0"/>
              <a:t> -&gt; {</a:t>
            </a:r>
            <a:br>
              <a:rPr lang="en-US" altLang="zh-CN" sz="1200" dirty="0"/>
            </a:br>
            <a:r>
              <a:rPr lang="en-US" altLang="zh-CN" sz="1200" dirty="0"/>
              <a:t>         </a:t>
            </a:r>
            <a:r>
              <a:rPr lang="en-US" altLang="zh-CN" sz="1200" dirty="0" err="1">
                <a:solidFill>
                  <a:srgbClr val="B389C5"/>
                </a:solidFill>
              </a:rPr>
              <a:t>personRepository</a:t>
            </a:r>
            <a:r>
              <a:rPr lang="en-US" altLang="zh-CN" sz="1200" dirty="0" err="1"/>
              <a:t>.deleteAll</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a:t>Person </a:t>
            </a:r>
            <a:r>
              <a:rPr lang="en-US" altLang="zh-CN" sz="1200" dirty="0" err="1"/>
              <a:t>greg</a:t>
            </a:r>
            <a:r>
              <a:rPr lang="en-US" altLang="zh-CN" sz="1200" dirty="0"/>
              <a:t> = </a:t>
            </a:r>
            <a:r>
              <a:rPr lang="en-US" altLang="zh-CN" sz="1200" dirty="0">
                <a:solidFill>
                  <a:srgbClr val="CC7832"/>
                </a:solidFill>
              </a:rPr>
              <a:t>new </a:t>
            </a:r>
            <a:r>
              <a:rPr lang="en-US" altLang="zh-CN" sz="1200" dirty="0"/>
              <a:t>Person(</a:t>
            </a:r>
            <a:r>
              <a:rPr lang="en-US" altLang="zh-CN" sz="1200" dirty="0">
                <a:solidFill>
                  <a:srgbClr val="6A8759"/>
                </a:solidFill>
              </a:rPr>
              <a:t>"Greg"</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Person </a:t>
            </a:r>
            <a:r>
              <a:rPr lang="en-US" altLang="zh-CN" sz="1200" dirty="0" err="1"/>
              <a:t>roy</a:t>
            </a:r>
            <a:r>
              <a:rPr lang="en-US" altLang="zh-CN" sz="1200" dirty="0"/>
              <a:t> = </a:t>
            </a:r>
            <a:r>
              <a:rPr lang="en-US" altLang="zh-CN" sz="1200" dirty="0">
                <a:solidFill>
                  <a:srgbClr val="CC7832"/>
                </a:solidFill>
              </a:rPr>
              <a:t>new </a:t>
            </a:r>
            <a:r>
              <a:rPr lang="en-US" altLang="zh-CN" sz="1200" dirty="0"/>
              <a:t>Person(</a:t>
            </a:r>
            <a:r>
              <a:rPr lang="en-US" altLang="zh-CN" sz="1200" dirty="0">
                <a:solidFill>
                  <a:srgbClr val="6A8759"/>
                </a:solidFill>
              </a:rPr>
              <a:t>"Roy"</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Person craig = </a:t>
            </a:r>
            <a:r>
              <a:rPr lang="en-US" altLang="zh-CN" sz="1200" dirty="0">
                <a:solidFill>
                  <a:srgbClr val="CC7832"/>
                </a:solidFill>
              </a:rPr>
              <a:t>new </a:t>
            </a:r>
            <a:r>
              <a:rPr lang="en-US" altLang="zh-CN" sz="1200" dirty="0"/>
              <a:t>Person(</a:t>
            </a:r>
            <a:r>
              <a:rPr lang="en-US" altLang="zh-CN" sz="1200" dirty="0">
                <a:solidFill>
                  <a:srgbClr val="6A8759"/>
                </a:solidFill>
              </a:rPr>
              <a:t>"Craig"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a:t>List&lt;Person&gt; team = </a:t>
            </a:r>
            <a:r>
              <a:rPr lang="en-US" altLang="zh-CN" sz="1200" dirty="0" err="1"/>
              <a:t>Arrays.</a:t>
            </a:r>
            <a:r>
              <a:rPr lang="en-US" altLang="zh-CN" sz="1200" i="1" dirty="0" err="1"/>
              <a:t>asList</a:t>
            </a:r>
            <a:r>
              <a:rPr lang="en-US" altLang="zh-CN" sz="1200" dirty="0"/>
              <a:t>(</a:t>
            </a:r>
            <a:r>
              <a:rPr lang="en-US" altLang="zh-CN" sz="1200" dirty="0" err="1"/>
              <a:t>greg</a:t>
            </a:r>
            <a:r>
              <a:rPr lang="en-US" altLang="zh-CN" sz="1200" dirty="0">
                <a:solidFill>
                  <a:srgbClr val="CC7832"/>
                </a:solidFill>
              </a:rPr>
              <a:t>, </a:t>
            </a:r>
            <a:r>
              <a:rPr lang="en-US" altLang="zh-CN" sz="1200" dirty="0" err="1"/>
              <a:t>roy</a:t>
            </a:r>
            <a:r>
              <a:rPr lang="en-US" altLang="zh-CN" sz="1200" dirty="0">
                <a:solidFill>
                  <a:srgbClr val="CC7832"/>
                </a:solidFill>
              </a:rPr>
              <a:t>, </a:t>
            </a:r>
            <a:r>
              <a:rPr lang="en-US" altLang="zh-CN" sz="1200" dirty="0"/>
              <a:t>craig)</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"Before linking up with Neo4j..."</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t>team.stream</a:t>
            </a:r>
            <a:r>
              <a:rPr lang="en-US" altLang="zh-CN" sz="1200" dirty="0"/>
              <a:t>().</a:t>
            </a:r>
            <a:r>
              <a:rPr lang="en-US" altLang="zh-CN" sz="1200" dirty="0" err="1"/>
              <a:t>forEach</a:t>
            </a:r>
            <a:r>
              <a:rPr lang="en-US" altLang="zh-CN" sz="1200" dirty="0"/>
              <a:t>(person -&gt;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a:t>
            </a:r>
            <a:r>
              <a:rPr lang="en-US" altLang="zh-CN" sz="1200" dirty="0">
                <a:solidFill>
                  <a:srgbClr val="CC7832"/>
                </a:solidFill>
              </a:rPr>
              <a:t>\t</a:t>
            </a:r>
            <a:r>
              <a:rPr lang="en-US" altLang="zh-CN" sz="1200" dirty="0">
                <a:solidFill>
                  <a:srgbClr val="6A8759"/>
                </a:solidFill>
              </a:rPr>
              <a:t>" </a:t>
            </a:r>
            <a:r>
              <a:rPr lang="en-US" altLang="zh-CN" sz="1200" dirty="0"/>
              <a:t>+ </a:t>
            </a:r>
            <a:r>
              <a:rPr lang="en-US" altLang="zh-CN" sz="1200" dirty="0" err="1"/>
              <a:t>person.toString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greg</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roy</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(craig)</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t>greg</a:t>
            </a:r>
            <a:r>
              <a:rPr lang="en-US" altLang="zh-CN" sz="1200" dirty="0"/>
              <a:t> = </a:t>
            </a:r>
            <a:r>
              <a:rPr lang="en-US" altLang="zh-CN" sz="1200" dirty="0" err="1">
                <a:solidFill>
                  <a:srgbClr val="B389C5"/>
                </a:solidFill>
              </a:rPr>
              <a:t>personRepository</a:t>
            </a:r>
            <a:r>
              <a:rPr lang="en-US" altLang="zh-CN" sz="1200" dirty="0" err="1"/>
              <a:t>.findByName</a:t>
            </a:r>
            <a:r>
              <a:rPr lang="en-US" altLang="zh-CN" sz="1200" dirty="0"/>
              <a:t>(</a:t>
            </a:r>
            <a:r>
              <a:rPr lang="en-US" altLang="zh-CN" sz="1200" dirty="0" err="1"/>
              <a:t>greg.getName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greg.worksWith</a:t>
            </a:r>
            <a:r>
              <a:rPr lang="en-US" altLang="zh-CN" sz="1200" dirty="0"/>
              <a:t>(</a:t>
            </a:r>
            <a:r>
              <a:rPr lang="en-US" altLang="zh-CN" sz="1200" dirty="0" err="1"/>
              <a:t>roy</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greg.worksWith</a:t>
            </a:r>
            <a:r>
              <a:rPr lang="en-US" altLang="zh-CN" sz="1200" dirty="0"/>
              <a:t>(craig)</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greg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t>roy</a:t>
            </a:r>
            <a:r>
              <a:rPr lang="en-US" altLang="zh-CN" sz="1200" dirty="0"/>
              <a:t> = </a:t>
            </a:r>
            <a:r>
              <a:rPr lang="en-US" altLang="zh-CN" sz="1200" dirty="0" err="1">
                <a:solidFill>
                  <a:srgbClr val="B389C5"/>
                </a:solidFill>
              </a:rPr>
              <a:t>personRepository</a:t>
            </a:r>
            <a:r>
              <a:rPr lang="en-US" altLang="zh-CN" sz="1200" dirty="0" err="1"/>
              <a:t>.findByName</a:t>
            </a:r>
            <a:r>
              <a:rPr lang="en-US" altLang="zh-CN" sz="1200" dirty="0"/>
              <a:t>(</a:t>
            </a:r>
            <a:r>
              <a:rPr lang="en-US" altLang="zh-CN" sz="1200" dirty="0" err="1"/>
              <a:t>roy.getName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roy.worksWith</a:t>
            </a:r>
            <a:r>
              <a:rPr lang="en-US" altLang="zh-CN" sz="1200" dirty="0"/>
              <a:t>(craig)</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solidFill>
                  <a:srgbClr val="808080"/>
                </a:solidFill>
              </a:rPr>
              <a:t>// We already know that </a:t>
            </a:r>
            <a:r>
              <a:rPr lang="en-US" altLang="zh-CN" sz="1200" dirty="0" err="1">
                <a:solidFill>
                  <a:srgbClr val="808080"/>
                </a:solidFill>
              </a:rPr>
              <a:t>roy</a:t>
            </a:r>
            <a:r>
              <a:rPr lang="en-US" altLang="zh-CN" sz="1200" dirty="0">
                <a:solidFill>
                  <a:srgbClr val="808080"/>
                </a:solidFill>
              </a:rPr>
              <a:t> works with </a:t>
            </a:r>
            <a:r>
              <a:rPr lang="en-US" altLang="zh-CN" sz="1200" dirty="0" err="1">
                <a:solidFill>
                  <a:srgbClr val="808080"/>
                </a:solidFill>
              </a:rPr>
              <a:t>greg</a:t>
            </a:r>
            <a:br>
              <a:rPr lang="en-US" altLang="zh-CN" sz="1200" dirty="0">
                <a:solidFill>
                  <a:srgbClr val="808080"/>
                </a:solidFill>
              </a:rPr>
            </a:br>
            <a:r>
              <a:rPr lang="en-US" altLang="zh-CN" sz="1200" dirty="0">
                <a:solidFill>
                  <a:srgbClr val="808080"/>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roy</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a:solidFill>
                  <a:srgbClr val="808080"/>
                </a:solidFill>
              </a:rPr>
              <a:t>// We already know craig works with </a:t>
            </a:r>
            <a:r>
              <a:rPr lang="en-US" altLang="zh-CN" sz="1200" dirty="0" err="1">
                <a:solidFill>
                  <a:srgbClr val="808080"/>
                </a:solidFill>
              </a:rPr>
              <a:t>roy</a:t>
            </a:r>
            <a:r>
              <a:rPr lang="en-US" altLang="zh-CN" sz="1200" dirty="0">
                <a:solidFill>
                  <a:srgbClr val="808080"/>
                </a:solidFill>
              </a:rPr>
              <a:t> and </a:t>
            </a:r>
            <a:r>
              <a:rPr lang="en-US" altLang="zh-CN" sz="1200" dirty="0" err="1">
                <a:solidFill>
                  <a:srgbClr val="808080"/>
                </a:solidFill>
              </a:rPr>
              <a:t>greg</a:t>
            </a:r>
            <a:br>
              <a:rPr lang="en-US" altLang="zh-CN" sz="1200" dirty="0">
                <a:solidFill>
                  <a:srgbClr val="808080"/>
                </a:solidFill>
              </a:rPr>
            </a:br>
            <a:br>
              <a:rPr lang="en-US" altLang="zh-CN" sz="1200" dirty="0">
                <a:solidFill>
                  <a:srgbClr val="808080"/>
                </a:solidFill>
              </a:rPr>
            </a:br>
            <a:r>
              <a:rPr lang="en-US" altLang="zh-CN" sz="1200" dirty="0">
                <a:solidFill>
                  <a:srgbClr val="808080"/>
                </a:solidFill>
              </a:rPr>
              <a: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"Lookup each person by 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team.stream</a:t>
            </a:r>
            <a:r>
              <a:rPr lang="en-US" altLang="zh-CN" sz="1200" dirty="0"/>
              <a:t>().</a:t>
            </a:r>
            <a:r>
              <a:rPr lang="en-US" altLang="zh-CN" sz="1200" dirty="0" err="1"/>
              <a:t>forEach</a:t>
            </a:r>
            <a:r>
              <a:rPr lang="en-US" altLang="zh-CN" sz="1200" dirty="0"/>
              <a:t>(person -&gt; </a:t>
            </a:r>
            <a:r>
              <a:rPr lang="en-US" altLang="zh-CN" sz="1200" i="1" dirty="0" err="1">
                <a:solidFill>
                  <a:srgbClr val="9876AA"/>
                </a:solidFill>
              </a:rPr>
              <a:t>log</a:t>
            </a:r>
            <a:r>
              <a:rPr lang="en-US" altLang="zh-CN" sz="1200" dirty="0" err="1"/>
              <a:t>.info</a:t>
            </a:r>
            <a:r>
              <a:rPr lang="en-US" altLang="zh-CN" sz="1200" dirty="0"/>
              <a:t>(</a:t>
            </a:r>
            <a:br>
              <a:rPr lang="en-US" altLang="zh-CN" sz="1200" dirty="0"/>
            </a:br>
            <a:r>
              <a:rPr lang="en-US" altLang="zh-CN" sz="1200" dirty="0"/>
              <a:t>               </a:t>
            </a:r>
            <a:r>
              <a:rPr lang="en-US" altLang="zh-CN" sz="1200" dirty="0">
                <a:solidFill>
                  <a:srgbClr val="6A8759"/>
                </a:solidFill>
              </a:rPr>
              <a:t>"</a:t>
            </a:r>
            <a:r>
              <a:rPr lang="en-US" altLang="zh-CN" sz="1200" dirty="0">
                <a:solidFill>
                  <a:srgbClr val="CC7832"/>
                </a:solidFill>
              </a:rPr>
              <a:t>\t</a:t>
            </a:r>
            <a:r>
              <a:rPr lang="en-US" altLang="zh-CN" sz="1200" dirty="0">
                <a:solidFill>
                  <a:srgbClr val="6A8759"/>
                </a:solidFill>
              </a:rPr>
              <a:t>" </a:t>
            </a:r>
            <a:r>
              <a:rPr lang="en-US" altLang="zh-CN" sz="1200" dirty="0"/>
              <a:t>+ </a:t>
            </a:r>
            <a:r>
              <a:rPr lang="en-US" altLang="zh-CN" sz="1200" dirty="0" err="1">
                <a:solidFill>
                  <a:srgbClr val="B389C5"/>
                </a:solidFill>
              </a:rPr>
              <a:t>personRepository</a:t>
            </a:r>
            <a:r>
              <a:rPr lang="en-US" altLang="zh-CN" sz="1200" dirty="0" err="1"/>
              <a:t>.findByName</a:t>
            </a:r>
            <a:r>
              <a:rPr lang="en-US" altLang="zh-CN" sz="1200" dirty="0"/>
              <a:t>(</a:t>
            </a:r>
            <a:r>
              <a:rPr lang="en-US" altLang="zh-CN" sz="1200" dirty="0" err="1"/>
              <a:t>person.getName</a:t>
            </a:r>
            <a:r>
              <a:rPr lang="en-US" altLang="zh-CN" sz="1200" dirty="0"/>
              <a:t>()).</a:t>
            </a:r>
            <a:r>
              <a:rPr lang="en-US" altLang="zh-CN" sz="1200" dirty="0" err="1"/>
              <a:t>toString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a:t>List&lt;Person&gt; teammates = </a:t>
            </a:r>
            <a:r>
              <a:rPr lang="en-US" altLang="zh-CN" sz="1200" dirty="0" err="1">
                <a:solidFill>
                  <a:srgbClr val="B389C5"/>
                </a:solidFill>
              </a:rPr>
              <a:t>personRepository</a:t>
            </a:r>
            <a:r>
              <a:rPr lang="en-US" altLang="zh-CN" sz="1200" dirty="0" err="1"/>
              <a:t>.findByTeammatesName</a:t>
            </a:r>
            <a:r>
              <a:rPr lang="en-US" altLang="zh-CN" sz="1200" dirty="0"/>
              <a:t>(</a:t>
            </a:r>
            <a:r>
              <a:rPr lang="en-US" altLang="zh-CN" sz="1200" dirty="0" err="1"/>
              <a:t>greg.getName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"The following have Greg as a teammate..."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teammates.stream</a:t>
            </a:r>
            <a:r>
              <a:rPr lang="en-US" altLang="zh-CN" sz="1200" dirty="0"/>
              <a:t>().</a:t>
            </a:r>
            <a:r>
              <a:rPr lang="en-US" altLang="zh-CN" sz="1200" dirty="0" err="1"/>
              <a:t>forEach</a:t>
            </a:r>
            <a:r>
              <a:rPr lang="en-US" altLang="zh-CN" sz="1200" dirty="0"/>
              <a:t>(person -&gt;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a:t>
            </a:r>
            <a:r>
              <a:rPr lang="en-US" altLang="zh-CN" sz="1200" dirty="0">
                <a:solidFill>
                  <a:srgbClr val="CC7832"/>
                </a:solidFill>
              </a:rPr>
              <a:t>\t</a:t>
            </a:r>
            <a:r>
              <a:rPr lang="en-US" altLang="zh-CN" sz="1200" dirty="0">
                <a:solidFill>
                  <a:srgbClr val="6A8759"/>
                </a:solidFill>
              </a:rPr>
              <a:t>" </a:t>
            </a:r>
            <a:r>
              <a:rPr lang="en-US" altLang="zh-CN" sz="1200" dirty="0"/>
              <a:t>+ </a:t>
            </a:r>
            <a:r>
              <a:rPr lang="en-US" altLang="zh-CN" sz="1200" dirty="0" err="1"/>
              <a:t>person.getName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br>
              <a:rPr lang="en-US" altLang="zh-CN" sz="1200" dirty="0"/>
            </a:br>
            <a:br>
              <a:rPr lang="en-US" altLang="zh-CN" sz="1200" dirty="0"/>
            </a:br>
            <a:r>
              <a:rPr lang="en-US" altLang="zh-CN" sz="1200" dirty="0"/>
              <a:t>}</a:t>
            </a:r>
            <a:br>
              <a:rPr lang="en-US" altLang="zh-CN" sz="1200" dirty="0"/>
            </a:b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lang="en-US" altLang="zh-CN" dirty="0"/>
              <a:t>AccessingDataNeo4jApplication</a:t>
            </a:r>
            <a:r>
              <a:rPr kumimoji="1" lang="en-US" altLang="zh-CN" dirty="0"/>
              <a:t>.java</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矩形 5"/>
          <p:cNvSpPr/>
          <p:nvPr/>
        </p:nvSpPr>
        <p:spPr>
          <a:xfrm>
            <a:off x="323528" y="1275606"/>
            <a:ext cx="6966774" cy="3970318"/>
          </a:xfrm>
          <a:prstGeom prst="rect">
            <a:avLst/>
          </a:prstGeom>
        </p:spPr>
        <p:txBody>
          <a:bodyPr wrap="square">
            <a:spAutoFit/>
          </a:bodyPr>
          <a:lstStyle/>
          <a:p>
            <a:r>
              <a:rPr lang="en-US" altLang="zh-CN" sz="1200" dirty="0">
                <a:solidFill>
                  <a:srgbClr val="CC7832"/>
                </a:solidFill>
              </a:rPr>
              <a:t>         </a:t>
            </a:r>
            <a:r>
              <a:rPr lang="en-US" altLang="zh-CN" sz="1200" dirty="0"/>
              <a:t>List&lt;Person&gt; team = </a:t>
            </a:r>
            <a:r>
              <a:rPr lang="en-US" altLang="zh-CN" sz="1200" dirty="0" err="1"/>
              <a:t>Arrays.</a:t>
            </a:r>
            <a:r>
              <a:rPr lang="en-US" altLang="zh-CN" sz="1200" i="1" dirty="0" err="1"/>
              <a:t>asList</a:t>
            </a:r>
            <a:r>
              <a:rPr lang="en-US" altLang="zh-CN" sz="1200" dirty="0"/>
              <a:t>(</a:t>
            </a:r>
            <a:r>
              <a:rPr lang="en-US" altLang="zh-CN" sz="1200" dirty="0" err="1"/>
              <a:t>greg</a:t>
            </a:r>
            <a:r>
              <a:rPr lang="en-US" altLang="zh-CN" sz="1200" dirty="0">
                <a:solidFill>
                  <a:srgbClr val="CC7832"/>
                </a:solidFill>
              </a:rPr>
              <a:t>, </a:t>
            </a:r>
            <a:r>
              <a:rPr lang="en-US" altLang="zh-CN" sz="1200" dirty="0" err="1"/>
              <a:t>roy</a:t>
            </a:r>
            <a:r>
              <a:rPr lang="en-US" altLang="zh-CN" sz="1200" dirty="0">
                <a:solidFill>
                  <a:srgbClr val="CC7832"/>
                </a:solidFill>
              </a:rPr>
              <a:t>, </a:t>
            </a:r>
            <a:r>
              <a:rPr lang="en-US" altLang="zh-CN" sz="1200" dirty="0"/>
              <a:t>craig)</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"Before linking up with Neo4j..."</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t>team.stream</a:t>
            </a:r>
            <a:r>
              <a:rPr lang="en-US" altLang="zh-CN" sz="1200" dirty="0"/>
              <a:t>().</a:t>
            </a:r>
            <a:r>
              <a:rPr lang="en-US" altLang="zh-CN" sz="1200" dirty="0" err="1"/>
              <a:t>forEach</a:t>
            </a:r>
            <a:r>
              <a:rPr lang="en-US" altLang="zh-CN" sz="1200" dirty="0"/>
              <a:t>(person -&gt;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a:t>
            </a:r>
            <a:r>
              <a:rPr lang="en-US" altLang="zh-CN" sz="1200" dirty="0">
                <a:solidFill>
                  <a:srgbClr val="CC7832"/>
                </a:solidFill>
              </a:rPr>
              <a:t>\t</a:t>
            </a:r>
            <a:r>
              <a:rPr lang="en-US" altLang="zh-CN" sz="1200" dirty="0">
                <a:solidFill>
                  <a:srgbClr val="6A8759"/>
                </a:solidFill>
              </a:rPr>
              <a:t>" </a:t>
            </a:r>
            <a:r>
              <a:rPr lang="en-US" altLang="zh-CN" sz="1200" dirty="0"/>
              <a:t>+ </a:t>
            </a:r>
            <a:r>
              <a:rPr lang="en-US" altLang="zh-CN" sz="1200" dirty="0" err="1"/>
              <a:t>person.toString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greg</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roy</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(craig)</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t>greg</a:t>
            </a:r>
            <a:r>
              <a:rPr lang="en-US" altLang="zh-CN" sz="1200" dirty="0"/>
              <a:t> = </a:t>
            </a:r>
            <a:r>
              <a:rPr lang="en-US" altLang="zh-CN" sz="1200" dirty="0" err="1">
                <a:solidFill>
                  <a:srgbClr val="B389C5"/>
                </a:solidFill>
              </a:rPr>
              <a:t>personRepository</a:t>
            </a:r>
            <a:r>
              <a:rPr lang="en-US" altLang="zh-CN" sz="1200" dirty="0" err="1"/>
              <a:t>.findByName</a:t>
            </a:r>
            <a:r>
              <a:rPr lang="en-US" altLang="zh-CN" sz="1200" dirty="0"/>
              <a:t>(</a:t>
            </a:r>
            <a:r>
              <a:rPr lang="en-US" altLang="zh-CN" sz="1200" dirty="0" err="1"/>
              <a:t>greg.getName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greg.worksWith</a:t>
            </a:r>
            <a:r>
              <a:rPr lang="en-US" altLang="zh-CN" sz="1200" dirty="0"/>
              <a:t>(</a:t>
            </a:r>
            <a:r>
              <a:rPr lang="en-US" altLang="zh-CN" sz="1200" dirty="0" err="1"/>
              <a:t>roy</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greg.worksWith</a:t>
            </a:r>
            <a:r>
              <a:rPr lang="en-US" altLang="zh-CN" sz="1200" dirty="0"/>
              <a:t>(craig)</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greg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err="1"/>
              <a:t>roy</a:t>
            </a:r>
            <a:r>
              <a:rPr lang="en-US" altLang="zh-CN" sz="1200" dirty="0"/>
              <a:t> = </a:t>
            </a:r>
            <a:r>
              <a:rPr lang="en-US" altLang="zh-CN" sz="1200" dirty="0" err="1">
                <a:solidFill>
                  <a:srgbClr val="B389C5"/>
                </a:solidFill>
              </a:rPr>
              <a:t>personRepository</a:t>
            </a:r>
            <a:r>
              <a:rPr lang="en-US" altLang="zh-CN" sz="1200" dirty="0" err="1"/>
              <a:t>.findByName</a:t>
            </a:r>
            <a:r>
              <a:rPr lang="en-US" altLang="zh-CN" sz="1200" dirty="0"/>
              <a:t>(</a:t>
            </a:r>
            <a:r>
              <a:rPr lang="en-US" altLang="zh-CN" sz="1200" dirty="0" err="1"/>
              <a:t>roy.getName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roy.worksWith</a:t>
            </a:r>
            <a:r>
              <a:rPr lang="en-US" altLang="zh-CN" sz="1200" dirty="0"/>
              <a:t>(craig)</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solidFill>
                  <a:srgbClr val="808080"/>
                </a:solidFill>
              </a:rPr>
              <a:t>// We already know that </a:t>
            </a:r>
            <a:r>
              <a:rPr lang="en-US" altLang="zh-CN" sz="1200" dirty="0" err="1">
                <a:solidFill>
                  <a:srgbClr val="808080"/>
                </a:solidFill>
              </a:rPr>
              <a:t>roy</a:t>
            </a:r>
            <a:r>
              <a:rPr lang="en-US" altLang="zh-CN" sz="1200" dirty="0">
                <a:solidFill>
                  <a:srgbClr val="808080"/>
                </a:solidFill>
              </a:rPr>
              <a:t> works with </a:t>
            </a:r>
            <a:r>
              <a:rPr lang="en-US" altLang="zh-CN" sz="1200" dirty="0" err="1">
                <a:solidFill>
                  <a:srgbClr val="808080"/>
                </a:solidFill>
              </a:rPr>
              <a:t>greg</a:t>
            </a:r>
            <a:br>
              <a:rPr lang="en-US" altLang="zh-CN" sz="1200" dirty="0">
                <a:solidFill>
                  <a:srgbClr val="808080"/>
                </a:solidFill>
              </a:rPr>
            </a:br>
            <a:r>
              <a:rPr lang="en-US" altLang="zh-CN" sz="1200" dirty="0">
                <a:solidFill>
                  <a:srgbClr val="808080"/>
                </a:solidFill>
              </a:rPr>
              <a:t>         </a:t>
            </a:r>
            <a:r>
              <a:rPr lang="en-US" altLang="zh-CN" sz="1200" dirty="0" err="1">
                <a:solidFill>
                  <a:srgbClr val="B389C5"/>
                </a:solidFill>
              </a:rPr>
              <a:t>personRepository</a:t>
            </a:r>
            <a:r>
              <a:rPr lang="en-US" altLang="zh-CN" sz="1200" dirty="0" err="1"/>
              <a:t>.save</a:t>
            </a:r>
            <a:r>
              <a:rPr lang="en-US" altLang="zh-CN" sz="1200" dirty="0"/>
              <a:t>(</a:t>
            </a:r>
            <a:r>
              <a:rPr lang="en-US" altLang="zh-CN" sz="1200" dirty="0" err="1"/>
              <a:t>roy</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3" name="内容占位符 2"/>
          <p:cNvSpPr>
            <a:spLocks noGrp="1"/>
          </p:cNvSpPr>
          <p:nvPr>
            <p:ph idx="1"/>
          </p:nvPr>
        </p:nvSpPr>
        <p:spPr/>
        <p:txBody>
          <a:bodyPr/>
          <a:lstStyle/>
          <a:p>
            <a:r>
              <a:rPr lang="en-US" altLang="zh-CN" dirty="0"/>
              <a:t>AccessingDataNeo4jApplication</a:t>
            </a:r>
            <a:r>
              <a:rPr kumimoji="1" lang="en-US" altLang="zh-CN" dirty="0"/>
              <a:t>.java</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
        <p:nvSpPr>
          <p:cNvPr id="6" name="矩形 5"/>
          <p:cNvSpPr/>
          <p:nvPr/>
        </p:nvSpPr>
        <p:spPr>
          <a:xfrm>
            <a:off x="323528" y="1275606"/>
            <a:ext cx="6966774" cy="2677656"/>
          </a:xfrm>
          <a:prstGeom prst="rect">
            <a:avLst/>
          </a:prstGeom>
        </p:spPr>
        <p:txBody>
          <a:bodyPr wrap="square">
            <a:spAutoFit/>
          </a:bodyPr>
          <a:lstStyle/>
          <a:p>
            <a:r>
              <a:rPr lang="en-US" altLang="zh-CN" sz="1200" dirty="0">
                <a:solidFill>
                  <a:srgbClr val="CC7832"/>
                </a:solidFill>
              </a:rPr>
              <a:t>         </a:t>
            </a:r>
            <a:r>
              <a:rPr lang="en-US" altLang="zh-CN" sz="1200" dirty="0">
                <a:solidFill>
                  <a:srgbClr val="808080"/>
                </a:solidFill>
              </a:rPr>
              <a:t>// We already know craig works with </a:t>
            </a:r>
            <a:r>
              <a:rPr lang="en-US" altLang="zh-CN" sz="1200" dirty="0" err="1">
                <a:solidFill>
                  <a:srgbClr val="808080"/>
                </a:solidFill>
              </a:rPr>
              <a:t>roy</a:t>
            </a:r>
            <a:r>
              <a:rPr lang="en-US" altLang="zh-CN" sz="1200" dirty="0">
                <a:solidFill>
                  <a:srgbClr val="808080"/>
                </a:solidFill>
              </a:rPr>
              <a:t> and </a:t>
            </a:r>
            <a:r>
              <a:rPr lang="en-US" altLang="zh-CN" sz="1200" dirty="0" err="1">
                <a:solidFill>
                  <a:srgbClr val="808080"/>
                </a:solidFill>
              </a:rPr>
              <a:t>greg</a:t>
            </a:r>
            <a:br>
              <a:rPr lang="en-US" altLang="zh-CN" sz="1200" dirty="0">
                <a:solidFill>
                  <a:srgbClr val="808080"/>
                </a:solidFill>
              </a:rPr>
            </a:br>
            <a:br>
              <a:rPr lang="en-US" altLang="zh-CN" sz="1200" dirty="0">
                <a:solidFill>
                  <a:srgbClr val="808080"/>
                </a:solidFill>
              </a:rPr>
            </a:br>
            <a:r>
              <a:rPr lang="en-US" altLang="zh-CN" sz="1200" dirty="0">
                <a:solidFill>
                  <a:srgbClr val="808080"/>
                </a:solidFill>
              </a:rPr>
              <a: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"Lookup each person by 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team.stream</a:t>
            </a:r>
            <a:r>
              <a:rPr lang="en-US" altLang="zh-CN" sz="1200" dirty="0"/>
              <a:t>().</a:t>
            </a:r>
            <a:r>
              <a:rPr lang="en-US" altLang="zh-CN" sz="1200" dirty="0" err="1"/>
              <a:t>forEach</a:t>
            </a:r>
            <a:r>
              <a:rPr lang="en-US" altLang="zh-CN" sz="1200" dirty="0"/>
              <a:t>(person -&gt; </a:t>
            </a:r>
            <a:r>
              <a:rPr lang="en-US" altLang="zh-CN" sz="1200" i="1" dirty="0" err="1">
                <a:solidFill>
                  <a:srgbClr val="9876AA"/>
                </a:solidFill>
              </a:rPr>
              <a:t>log</a:t>
            </a:r>
            <a:r>
              <a:rPr lang="en-US" altLang="zh-CN" sz="1200" dirty="0" err="1"/>
              <a:t>.info</a:t>
            </a:r>
            <a:r>
              <a:rPr lang="en-US" altLang="zh-CN" sz="1200" dirty="0"/>
              <a:t>(</a:t>
            </a:r>
            <a:br>
              <a:rPr lang="en-US" altLang="zh-CN" sz="1200" dirty="0"/>
            </a:br>
            <a:r>
              <a:rPr lang="en-US" altLang="zh-CN" sz="1200" dirty="0"/>
              <a:t>               </a:t>
            </a:r>
            <a:r>
              <a:rPr lang="en-US" altLang="zh-CN" sz="1200" dirty="0">
                <a:solidFill>
                  <a:srgbClr val="6A8759"/>
                </a:solidFill>
              </a:rPr>
              <a:t>"</a:t>
            </a:r>
            <a:r>
              <a:rPr lang="en-US" altLang="zh-CN" sz="1200" dirty="0">
                <a:solidFill>
                  <a:srgbClr val="CC7832"/>
                </a:solidFill>
              </a:rPr>
              <a:t>\t</a:t>
            </a:r>
            <a:r>
              <a:rPr lang="en-US" altLang="zh-CN" sz="1200" dirty="0">
                <a:solidFill>
                  <a:srgbClr val="6A8759"/>
                </a:solidFill>
              </a:rPr>
              <a:t>" </a:t>
            </a:r>
            <a:r>
              <a:rPr lang="en-US" altLang="zh-CN" sz="1200" dirty="0"/>
              <a:t>+ </a:t>
            </a:r>
            <a:r>
              <a:rPr lang="en-US" altLang="zh-CN" sz="1200" dirty="0" err="1">
                <a:solidFill>
                  <a:srgbClr val="B389C5"/>
                </a:solidFill>
              </a:rPr>
              <a:t>personRepository</a:t>
            </a:r>
            <a:r>
              <a:rPr lang="en-US" altLang="zh-CN" sz="1200" dirty="0" err="1"/>
              <a:t>.findByName</a:t>
            </a:r>
            <a:r>
              <a:rPr lang="en-US" altLang="zh-CN" sz="1200" dirty="0"/>
              <a:t>(</a:t>
            </a:r>
            <a:r>
              <a:rPr lang="en-US" altLang="zh-CN" sz="1200" dirty="0" err="1"/>
              <a:t>person.getName</a:t>
            </a:r>
            <a:r>
              <a:rPr lang="en-US" altLang="zh-CN" sz="1200" dirty="0"/>
              <a:t>()).</a:t>
            </a:r>
            <a:r>
              <a:rPr lang="en-US" altLang="zh-CN" sz="1200" dirty="0" err="1"/>
              <a:t>toString</a:t>
            </a:r>
            <a:r>
              <a:rPr lang="en-US" altLang="zh-CN" sz="1200" dirty="0"/>
              <a:t>()))</a:t>
            </a:r>
            <a:r>
              <a:rPr lang="en-US" altLang="zh-CN" sz="1200" dirty="0">
                <a:solidFill>
                  <a:srgbClr val="CC7832"/>
                </a:solidFill>
              </a:rPr>
              <a:t>;</a:t>
            </a:r>
            <a:br>
              <a:rPr lang="en-US" altLang="zh-CN" sz="1200" dirty="0">
                <a:solidFill>
                  <a:srgbClr val="CC7832"/>
                </a:solidFill>
              </a:rPr>
            </a:br>
            <a:br>
              <a:rPr lang="en-US" altLang="zh-CN" sz="1200" dirty="0">
                <a:solidFill>
                  <a:srgbClr val="CC7832"/>
                </a:solidFill>
              </a:rPr>
            </a:br>
            <a:r>
              <a:rPr lang="en-US" altLang="zh-CN" sz="1200" dirty="0">
                <a:solidFill>
                  <a:srgbClr val="CC7832"/>
                </a:solidFill>
              </a:rPr>
              <a:t>         </a:t>
            </a:r>
            <a:r>
              <a:rPr lang="en-US" altLang="zh-CN" sz="1200" dirty="0"/>
              <a:t>List&lt;Person&gt; teammates = </a:t>
            </a:r>
            <a:r>
              <a:rPr lang="en-US" altLang="zh-CN" sz="1200" dirty="0" err="1">
                <a:solidFill>
                  <a:srgbClr val="B389C5"/>
                </a:solidFill>
              </a:rPr>
              <a:t>personRepository</a:t>
            </a:r>
            <a:r>
              <a:rPr lang="en-US" altLang="zh-CN" sz="1200" dirty="0" err="1"/>
              <a:t>.findByTeammatesName</a:t>
            </a:r>
            <a:r>
              <a:rPr lang="en-US" altLang="zh-CN" sz="1200" dirty="0"/>
              <a:t>(</a:t>
            </a:r>
            <a:r>
              <a:rPr lang="en-US" altLang="zh-CN" sz="1200" dirty="0" err="1"/>
              <a:t>greg.getName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"The following have Greg as a teammate..."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err="1"/>
              <a:t>teammates.stream</a:t>
            </a:r>
            <a:r>
              <a:rPr lang="en-US" altLang="zh-CN" sz="1200" dirty="0"/>
              <a:t>().</a:t>
            </a:r>
            <a:r>
              <a:rPr lang="en-US" altLang="zh-CN" sz="1200" dirty="0" err="1"/>
              <a:t>forEach</a:t>
            </a:r>
            <a:r>
              <a:rPr lang="en-US" altLang="zh-CN" sz="1200" dirty="0"/>
              <a:t>(person -&gt; </a:t>
            </a:r>
            <a:r>
              <a:rPr lang="en-US" altLang="zh-CN" sz="1200" i="1" dirty="0" err="1">
                <a:solidFill>
                  <a:srgbClr val="9876AA"/>
                </a:solidFill>
              </a:rPr>
              <a:t>log</a:t>
            </a:r>
            <a:r>
              <a:rPr lang="en-US" altLang="zh-CN" sz="1200" dirty="0" err="1"/>
              <a:t>.info</a:t>
            </a:r>
            <a:r>
              <a:rPr lang="en-US" altLang="zh-CN" sz="1200" dirty="0"/>
              <a:t>(</a:t>
            </a:r>
            <a:r>
              <a:rPr lang="en-US" altLang="zh-CN" sz="1200" dirty="0">
                <a:solidFill>
                  <a:srgbClr val="6A8759"/>
                </a:solidFill>
              </a:rPr>
              <a:t>"</a:t>
            </a:r>
            <a:r>
              <a:rPr lang="en-US" altLang="zh-CN" sz="1200" dirty="0">
                <a:solidFill>
                  <a:srgbClr val="CC7832"/>
                </a:solidFill>
              </a:rPr>
              <a:t>\t</a:t>
            </a:r>
            <a:r>
              <a:rPr lang="en-US" altLang="zh-CN" sz="1200" dirty="0">
                <a:solidFill>
                  <a:srgbClr val="6A8759"/>
                </a:solidFill>
              </a:rPr>
              <a:t>" </a:t>
            </a:r>
            <a:r>
              <a:rPr lang="en-US" altLang="zh-CN" sz="1200" dirty="0"/>
              <a:t>+ </a:t>
            </a:r>
            <a:r>
              <a:rPr lang="en-US" altLang="zh-CN" sz="1200" dirty="0" err="1"/>
              <a:t>person.getName</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r>
              <a:rPr lang="en-US" altLang="zh-CN" sz="1200" dirty="0">
                <a:solidFill>
                  <a:srgbClr val="CC7832"/>
                </a:solidFill>
              </a:rPr>
              <a:t>;</a:t>
            </a:r>
            <a:br>
              <a:rPr lang="en-US" altLang="zh-CN" sz="1200" dirty="0">
                <a:solidFill>
                  <a:srgbClr val="CC7832"/>
                </a:solidFill>
              </a:rPr>
            </a:br>
            <a:r>
              <a:rPr lang="en-US" altLang="zh-CN" sz="1200" dirty="0">
                <a:solidFill>
                  <a:srgbClr val="CC7832"/>
                </a:solidFill>
              </a:rPr>
              <a:t>   </a:t>
            </a:r>
            <a:r>
              <a:rPr lang="en-US" altLang="zh-CN" sz="1200" dirty="0"/>
              <a:t>}</a:t>
            </a:r>
            <a:br>
              <a:rPr lang="en-US" altLang="zh-CN" sz="1200" dirty="0"/>
            </a:br>
            <a:br>
              <a:rPr lang="en-US" altLang="zh-CN" sz="1200" dirty="0"/>
            </a:br>
            <a:r>
              <a:rPr lang="en-US" altLang="zh-CN" sz="1200" dirty="0"/>
              <a:t>}</a:t>
            </a:r>
            <a:br>
              <a:rPr lang="en-US" altLang="zh-CN" sz="1200" dirty="0"/>
            </a:b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1588359" y="663375"/>
            <a:ext cx="5967282" cy="42306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Graph Databases</a:t>
            </a:r>
            <a:endParaRPr kumimoji="1" lang="zh-CN" altLang="en-US" dirty="0"/>
          </a:p>
        </p:txBody>
      </p:sp>
      <p:sp>
        <p:nvSpPr>
          <p:cNvPr id="3" name="内容占位符 2"/>
          <p:cNvSpPr>
            <a:spLocks noGrp="1"/>
          </p:cNvSpPr>
          <p:nvPr>
            <p:ph idx="1"/>
          </p:nvPr>
        </p:nvSpPr>
        <p:spPr/>
        <p:txBody>
          <a:bodyPr>
            <a:normAutofit/>
          </a:bodyPr>
          <a:lstStyle/>
          <a:p>
            <a:r>
              <a:rPr lang="en-US" altLang="zh-CN" dirty="0"/>
              <a:t>A </a:t>
            </a:r>
            <a:r>
              <a:rPr lang="en-US" altLang="zh-CN" i="1" dirty="0"/>
              <a:t>graph database management system </a:t>
            </a:r>
            <a:r>
              <a:rPr lang="en-US" altLang="zh-CN" dirty="0"/>
              <a:t>(henceforth, a </a:t>
            </a:r>
            <a:r>
              <a:rPr lang="en-US" altLang="zh-CN" i="1" dirty="0"/>
              <a:t>graph database</a:t>
            </a:r>
            <a:r>
              <a:rPr lang="en-US" altLang="zh-CN" dirty="0"/>
              <a:t>) is </a:t>
            </a:r>
            <a:endParaRPr lang="en-US" altLang="zh-CN" dirty="0"/>
          </a:p>
          <a:p>
            <a:pPr lvl="1"/>
            <a:r>
              <a:rPr lang="en-US" altLang="zh-CN" dirty="0"/>
              <a:t>an online database management system with Create, Read, Update, and Delete (CRUD) methods that expose a graph data model. </a:t>
            </a:r>
            <a:endParaRPr lang="en-US" altLang="zh-CN" dirty="0"/>
          </a:p>
          <a:p>
            <a:pPr lvl="1"/>
            <a:r>
              <a:rPr lang="en-US" altLang="zh-CN" dirty="0"/>
              <a:t>Graph databases are generally built for use with transactional (OLTP) systems. </a:t>
            </a:r>
            <a:endParaRPr lang="en-US" altLang="zh-CN" dirty="0"/>
          </a:p>
          <a:p>
            <a:pPr lvl="1"/>
            <a:r>
              <a:rPr lang="en-US" altLang="zh-CN" dirty="0"/>
              <a:t>Accordingly, they are normally optimized for transactional performance, and engineered with transactional integrity and operational availability in mind. </a:t>
            </a:r>
            <a:endParaRPr lang="en-US" altLang="zh-CN" dirty="0"/>
          </a:p>
          <a:p>
            <a:pPr lvl="1"/>
            <a:endParaRPr lang="en-US" altLang="zh-CN" dirty="0"/>
          </a:p>
          <a:p>
            <a:r>
              <a:rPr lang="en-US" altLang="zh-CN" dirty="0"/>
              <a:t>There are two properties of graph databases we should consider when investigating graph database technologies: </a:t>
            </a:r>
            <a:endParaRPr lang="en-US" altLang="zh-CN" dirty="0"/>
          </a:p>
          <a:p>
            <a:pPr lvl="1"/>
            <a:r>
              <a:rPr lang="en-US" altLang="zh-CN" i="1" dirty="0"/>
              <a:t>The underlying storage</a:t>
            </a:r>
            <a:endParaRPr lang="en-US" altLang="zh-CN" i="1" dirty="0"/>
          </a:p>
          <a:p>
            <a:pPr lvl="1"/>
            <a:r>
              <a:rPr lang="en-US" altLang="zh-CN" i="1" dirty="0"/>
              <a:t>The processing engine</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Sample</a:t>
            </a:r>
            <a:endParaRPr kumimoji="1"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143000" y="923671"/>
            <a:ext cx="6858000" cy="3783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图计算概论</a:t>
            </a:r>
            <a:endParaRPr lang="zh-CN" altLang="en-US" dirty="0"/>
          </a:p>
        </p:txBody>
      </p:sp>
      <p:sp>
        <p:nvSpPr>
          <p:cNvPr id="42" name="内容占位符 1"/>
          <p:cNvSpPr txBox="1"/>
          <p:nvPr/>
        </p:nvSpPr>
        <p:spPr>
          <a:xfrm>
            <a:off x="121250" y="831654"/>
            <a:ext cx="6279122" cy="3691124"/>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200" dirty="0">
                <a:latin typeface="等线" panose="02010600030101010101" pitchFamily="2" charset="-122"/>
                <a:ea typeface="等线" panose="02010600030101010101" pitchFamily="2" charset="-122"/>
              </a:rPr>
              <a:t> </a:t>
            </a:r>
            <a:r>
              <a:rPr lang="zh-CN" altLang="en-US" sz="1350" dirty="0">
                <a:latin typeface="等线" panose="02010600030101010101" pitchFamily="2" charset="-122"/>
                <a:ea typeface="等线" panose="02010600030101010101" pitchFamily="2" charset="-122"/>
              </a:rPr>
              <a:t>图数据上的分类问题</a:t>
            </a:r>
            <a:endParaRPr lang="en-US" altLang="zh-CN" sz="1350"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00" dirty="0">
                <a:latin typeface="等线" panose="02010600030101010101" pitchFamily="2" charset="-122"/>
                <a:ea typeface="等线" panose="02010600030101010101" pitchFamily="2" charset="-122"/>
              </a:rPr>
              <a:t>图粒度 </a:t>
            </a:r>
            <a:r>
              <a:rPr lang="en-US" altLang="zh-CN" sz="1200" dirty="0">
                <a:latin typeface="等线" panose="02010600030101010101" pitchFamily="2" charset="-122"/>
                <a:ea typeface="等线" panose="02010600030101010101" pitchFamily="2" charset="-122"/>
              </a:rPr>
              <a:t>vs. </a:t>
            </a:r>
            <a:r>
              <a:rPr lang="zh-CN" altLang="en-US" sz="1200" dirty="0">
                <a:solidFill>
                  <a:srgbClr val="FF0000"/>
                </a:solidFill>
                <a:latin typeface="等线" panose="02010600030101010101" pitchFamily="2" charset="-122"/>
                <a:ea typeface="等线" panose="02010600030101010101" pitchFamily="2" charset="-122"/>
              </a:rPr>
              <a:t>节点粒度</a:t>
            </a:r>
            <a:endParaRPr lang="en-US" altLang="zh-CN" sz="1200" dirty="0">
              <a:solidFill>
                <a:srgbClr val="FF0000"/>
              </a:solidFill>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00" dirty="0">
                <a:latin typeface="等线" panose="02010600030101010101" pitchFamily="2" charset="-122"/>
                <a:ea typeface="等线" panose="02010600030101010101" pitchFamily="2" charset="-122"/>
              </a:rPr>
              <a:t>节点特征 </a:t>
            </a:r>
            <a:r>
              <a:rPr lang="en-US" altLang="zh-CN" sz="1200" dirty="0">
                <a:latin typeface="等线" panose="02010600030101010101" pitchFamily="2" charset="-122"/>
                <a:ea typeface="等线" panose="02010600030101010101" pitchFamily="2" charset="-122"/>
              </a:rPr>
              <a:t>vs. </a:t>
            </a:r>
            <a:r>
              <a:rPr lang="zh-CN" altLang="en-US" sz="1200" dirty="0">
                <a:solidFill>
                  <a:srgbClr val="FF0000"/>
                </a:solidFill>
                <a:latin typeface="等线" panose="02010600030101010101" pitchFamily="2" charset="-122"/>
                <a:ea typeface="等线" panose="02010600030101010101" pitchFamily="2" charset="-122"/>
              </a:rPr>
              <a:t>边特征</a:t>
            </a:r>
            <a:endParaRPr lang="en-US" altLang="zh-CN" sz="1200" dirty="0">
              <a:solidFill>
                <a:srgbClr val="FF0000"/>
              </a:solidFill>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350" dirty="0">
                <a:latin typeface="等线" panose="02010600030101010101" pitchFamily="2" charset="-122"/>
                <a:ea typeface="等线" panose="02010600030101010101" pitchFamily="2" charset="-122"/>
              </a:rPr>
              <a:t> 应用场景：</a:t>
            </a:r>
            <a:endParaRPr lang="en-US" altLang="zh-CN" sz="1350"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00" dirty="0">
                <a:latin typeface="等线" panose="02010600030101010101" pitchFamily="2" charset="-122"/>
                <a:ea typeface="等线" panose="02010600030101010101" pitchFamily="2" charset="-122"/>
              </a:rPr>
              <a:t>应用对象：社交网络、交易网络（边特征敏感）</a:t>
            </a:r>
            <a:endParaRPr lang="en-US" altLang="zh-CN" sz="1200"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00" dirty="0">
                <a:latin typeface="等线" panose="02010600030101010101" pitchFamily="2" charset="-122"/>
                <a:ea typeface="等线" panose="02010600030101010101" pitchFamily="2" charset="-122"/>
              </a:rPr>
              <a:t>应用任务：用户分类、异常行为检测</a:t>
            </a:r>
            <a:r>
              <a:rPr lang="en-US" altLang="zh-CN" sz="1200" dirty="0">
                <a:latin typeface="等线" panose="02010600030101010101" pitchFamily="2" charset="-122"/>
                <a:ea typeface="等线" panose="02010600030101010101" pitchFamily="2" charset="-122"/>
              </a:rPr>
              <a:t>…</a:t>
            </a:r>
            <a:endParaRPr lang="en-US" altLang="zh-CN" sz="1200"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350" dirty="0">
                <a:latin typeface="等线" panose="02010600030101010101" pitchFamily="2" charset="-122"/>
                <a:ea typeface="等线" panose="02010600030101010101" pitchFamily="2" charset="-122"/>
              </a:rPr>
              <a:t> 图神经网络：</a:t>
            </a:r>
            <a:endParaRPr lang="en-US" altLang="zh-CN" sz="1350"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00" dirty="0">
                <a:latin typeface="等线" panose="02010600030101010101" pitchFamily="2" charset="-122"/>
                <a:ea typeface="等线" panose="02010600030101010101" pitchFamily="2" charset="-122"/>
              </a:rPr>
              <a:t>传统图神经网络未考虑边特征对于分类结果的影响</a:t>
            </a:r>
            <a:endParaRPr lang="en-US" altLang="zh-CN" sz="1200" dirty="0">
              <a:latin typeface="等线" panose="02010600030101010101" pitchFamily="2" charset="-122"/>
              <a:ea typeface="等线" panose="02010600030101010101" pitchFamily="2" charset="-122"/>
            </a:endParaRPr>
          </a:p>
          <a:p>
            <a:pPr lvl="2">
              <a:buFont typeface="Arial" panose="020B0604020202020204" pitchFamily="34" charset="0"/>
              <a:buChar char="•"/>
            </a:pPr>
            <a:r>
              <a:rPr lang="zh-CN" altLang="en-US" sz="1050" dirty="0">
                <a:latin typeface="等线" panose="02010600030101010101" pitchFamily="2" charset="-122"/>
                <a:ea typeface="等线" panose="02010600030101010101" pitchFamily="2" charset="-122"/>
              </a:rPr>
              <a:t>谱图理论：</a:t>
            </a:r>
            <a:r>
              <a:rPr lang="en-US" altLang="zh-CN" sz="1050" dirty="0">
                <a:latin typeface="等线" panose="02010600030101010101" pitchFamily="2" charset="-122"/>
                <a:ea typeface="等线" panose="02010600030101010101" pitchFamily="2" charset="-122"/>
              </a:rPr>
              <a:t>Graph Convolutional Network (GCN)</a:t>
            </a:r>
            <a:endParaRPr lang="en-US" altLang="zh-CN" sz="1050" dirty="0">
              <a:latin typeface="等线" panose="02010600030101010101" pitchFamily="2" charset="-122"/>
              <a:ea typeface="等线" panose="02010600030101010101" pitchFamily="2" charset="-122"/>
            </a:endParaRPr>
          </a:p>
          <a:p>
            <a:pPr lvl="2">
              <a:buFont typeface="Arial" panose="020B0604020202020204" pitchFamily="34" charset="0"/>
              <a:buChar char="•"/>
            </a:pPr>
            <a:r>
              <a:rPr lang="zh-CN" altLang="en-US" sz="1050" dirty="0">
                <a:latin typeface="等线" panose="02010600030101010101" pitchFamily="2" charset="-122"/>
                <a:ea typeface="等线" panose="02010600030101010101" pitchFamily="2" charset="-122"/>
              </a:rPr>
              <a:t>图注意力：</a:t>
            </a:r>
            <a:r>
              <a:rPr lang="en-US" altLang="zh-CN" sz="1050" dirty="0">
                <a:solidFill>
                  <a:srgbClr val="FF0000"/>
                </a:solidFill>
                <a:latin typeface="等线" panose="02010600030101010101" pitchFamily="2" charset="-122"/>
                <a:ea typeface="等线" panose="02010600030101010101" pitchFamily="2" charset="-122"/>
              </a:rPr>
              <a:t>Graph Attention Network (GAT)</a:t>
            </a:r>
            <a:endParaRPr lang="en-US" altLang="zh-CN" sz="1050" dirty="0">
              <a:solidFill>
                <a:srgbClr val="FF0000"/>
              </a:solidFill>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00" dirty="0">
                <a:latin typeface="等线" panose="02010600030101010101" pitchFamily="2" charset="-122"/>
                <a:ea typeface="等线" panose="02010600030101010101" pitchFamily="2" charset="-122"/>
              </a:rPr>
              <a:t>仅有少数研究考虑了</a:t>
            </a:r>
            <a:r>
              <a:rPr lang="en-US" altLang="zh-CN" sz="1200" dirty="0">
                <a:latin typeface="等线" panose="02010600030101010101" pitchFamily="2" charset="-122"/>
                <a:ea typeface="等线" panose="02010600030101010101" pitchFamily="2" charset="-122"/>
              </a:rPr>
              <a:t>GNN</a:t>
            </a:r>
            <a:r>
              <a:rPr lang="zh-CN" altLang="en-US" sz="1200" dirty="0">
                <a:latin typeface="等线" panose="02010600030101010101" pitchFamily="2" charset="-122"/>
                <a:ea typeface="等线" panose="02010600030101010101" pitchFamily="2" charset="-122"/>
              </a:rPr>
              <a:t>在边特征上的拓展</a:t>
            </a:r>
            <a:endParaRPr lang="en-US" altLang="zh-CN" sz="1200" dirty="0">
              <a:latin typeface="等线" panose="02010600030101010101" pitchFamily="2" charset="-122"/>
              <a:ea typeface="等线" panose="02010600030101010101" pitchFamily="2" charset="-122"/>
            </a:endParaRPr>
          </a:p>
          <a:p>
            <a:pPr lvl="2"/>
            <a:r>
              <a:rPr lang="zh-CN" altLang="en-US" sz="1050" dirty="0">
                <a:latin typeface="等线" panose="02010600030101010101" pitchFamily="2" charset="-122"/>
                <a:ea typeface="等线" panose="02010600030101010101" pitchFamily="2" charset="-122"/>
              </a:rPr>
              <a:t>仅可处理标签化的边特征（</a:t>
            </a:r>
            <a:r>
              <a:rPr lang="en-US" altLang="zh-CN" sz="1050" dirty="0">
                <a:latin typeface="等线" panose="02010600030101010101" pitchFamily="2" charset="-122"/>
                <a:ea typeface="等线" panose="02010600030101010101" pitchFamily="2" charset="-122"/>
              </a:rPr>
              <a:t>R-GCN)</a:t>
            </a:r>
            <a:endParaRPr lang="en-US" altLang="zh-CN" sz="1050" dirty="0">
              <a:latin typeface="等线" panose="02010600030101010101" pitchFamily="2" charset="-122"/>
              <a:ea typeface="等线" panose="02010600030101010101" pitchFamily="2" charset="-122"/>
            </a:endParaRPr>
          </a:p>
          <a:p>
            <a:pPr lvl="2"/>
            <a:r>
              <a:rPr lang="zh-CN" altLang="en-US" sz="1050" dirty="0">
                <a:latin typeface="等线" panose="02010600030101010101" pitchFamily="2" charset="-122"/>
                <a:ea typeface="等线" panose="02010600030101010101" pitchFamily="2" charset="-122"/>
              </a:rPr>
              <a:t>仅将边特征视为权重进行处理（</a:t>
            </a:r>
            <a:r>
              <a:rPr lang="en-US" altLang="zh-CN" sz="1050" dirty="0">
                <a:latin typeface="等线" panose="02010600030101010101" pitchFamily="2" charset="-122"/>
                <a:ea typeface="等线" panose="02010600030101010101" pitchFamily="2" charset="-122"/>
              </a:rPr>
              <a:t>EGNN</a:t>
            </a:r>
            <a:r>
              <a:rPr lang="zh-CN" altLang="en-US" sz="1050" dirty="0">
                <a:latin typeface="等线" panose="02010600030101010101" pitchFamily="2" charset="-122"/>
                <a:ea typeface="等线" panose="02010600030101010101" pitchFamily="2" charset="-122"/>
              </a:rPr>
              <a:t>）</a:t>
            </a:r>
            <a:endParaRPr lang="en-US" altLang="zh-CN" sz="1050" dirty="0">
              <a:latin typeface="等线" panose="02010600030101010101" pitchFamily="2" charset="-122"/>
              <a:ea typeface="等线" panose="02010600030101010101" pitchFamily="2" charset="-122"/>
            </a:endParaRPr>
          </a:p>
          <a:p>
            <a:endParaRPr lang="zh-CN" altLang="en-US" sz="1800" dirty="0">
              <a:latin typeface="等线" panose="02010600030101010101" pitchFamily="2" charset="-122"/>
              <a:ea typeface="等线" panose="02010600030101010101" pitchFamily="2" charset="-122"/>
            </a:endParaRPr>
          </a:p>
        </p:txBody>
      </p:sp>
      <p:sp>
        <p:nvSpPr>
          <p:cNvPr id="43" name="椭圆 42"/>
          <p:cNvSpPr/>
          <p:nvPr/>
        </p:nvSpPr>
        <p:spPr>
          <a:xfrm>
            <a:off x="5901317" y="2206135"/>
            <a:ext cx="183823" cy="183823"/>
          </a:xfrm>
          <a:prstGeom prst="ellipse">
            <a:avLst/>
          </a:prstGeom>
          <a:solidFill>
            <a:srgbClr val="FFCC66"/>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44" name="椭圆 43"/>
          <p:cNvSpPr/>
          <p:nvPr/>
        </p:nvSpPr>
        <p:spPr>
          <a:xfrm>
            <a:off x="6330030" y="2539608"/>
            <a:ext cx="183823" cy="183823"/>
          </a:xfrm>
          <a:prstGeom prst="ellipse">
            <a:avLst/>
          </a:prstGeom>
          <a:solidFill>
            <a:srgbClr val="FF9999"/>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45" name="椭圆 44"/>
          <p:cNvSpPr/>
          <p:nvPr/>
        </p:nvSpPr>
        <p:spPr>
          <a:xfrm>
            <a:off x="6746195" y="2206135"/>
            <a:ext cx="183823" cy="183823"/>
          </a:xfrm>
          <a:prstGeom prst="ellipse">
            <a:avLst/>
          </a:prstGeom>
          <a:solidFill>
            <a:srgbClr val="5BD078">
              <a:lumMod val="60000"/>
              <a:lumOff val="4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46" name="椭圆 45"/>
          <p:cNvSpPr/>
          <p:nvPr/>
        </p:nvSpPr>
        <p:spPr>
          <a:xfrm>
            <a:off x="6746194" y="2861589"/>
            <a:ext cx="183823" cy="183823"/>
          </a:xfrm>
          <a:prstGeom prst="ellipse">
            <a:avLst/>
          </a:prstGeom>
          <a:solidFill>
            <a:srgbClr val="5BD078">
              <a:lumMod val="60000"/>
              <a:lumOff val="4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47" name="椭圆 46"/>
          <p:cNvSpPr/>
          <p:nvPr/>
        </p:nvSpPr>
        <p:spPr>
          <a:xfrm>
            <a:off x="5834603" y="2718792"/>
            <a:ext cx="183823" cy="183823"/>
          </a:xfrm>
          <a:prstGeom prst="ellipse">
            <a:avLst/>
          </a:prstGeom>
          <a:solidFill>
            <a:srgbClr val="FFCC66"/>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48" name="椭圆 47"/>
          <p:cNvSpPr/>
          <p:nvPr/>
        </p:nvSpPr>
        <p:spPr>
          <a:xfrm>
            <a:off x="6146208" y="3005850"/>
            <a:ext cx="183823" cy="183823"/>
          </a:xfrm>
          <a:prstGeom prst="ellipse">
            <a:avLst/>
          </a:prstGeom>
          <a:solidFill>
            <a:srgbClr val="5BD078">
              <a:lumMod val="60000"/>
              <a:lumOff val="4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49" name="椭圆 48"/>
          <p:cNvSpPr/>
          <p:nvPr/>
        </p:nvSpPr>
        <p:spPr>
          <a:xfrm>
            <a:off x="7052463" y="3150114"/>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50" name="椭圆 49"/>
          <p:cNvSpPr/>
          <p:nvPr/>
        </p:nvSpPr>
        <p:spPr>
          <a:xfrm>
            <a:off x="7079383" y="2612313"/>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cxnSp>
        <p:nvCxnSpPr>
          <p:cNvPr id="51" name="直接连接符 50"/>
          <p:cNvCxnSpPr>
            <a:stCxn id="44" idx="1"/>
            <a:endCxn id="43" idx="5"/>
          </p:cNvCxnSpPr>
          <p:nvPr/>
        </p:nvCxnSpPr>
        <p:spPr>
          <a:xfrm flipH="1" flipV="1">
            <a:off x="6058219" y="2363037"/>
            <a:ext cx="298732" cy="203491"/>
          </a:xfrm>
          <a:prstGeom prst="line">
            <a:avLst/>
          </a:prstGeom>
          <a:noFill/>
          <a:ln w="3175" cap="flat" cmpd="sng" algn="ctr">
            <a:solidFill>
              <a:sysClr val="windowText" lastClr="000000"/>
            </a:solidFill>
            <a:prstDash val="solid"/>
          </a:ln>
          <a:effectLst/>
        </p:spPr>
      </p:cxnSp>
      <p:cxnSp>
        <p:nvCxnSpPr>
          <p:cNvPr id="52" name="直接连接符 51"/>
          <p:cNvCxnSpPr>
            <a:stCxn id="44" idx="7"/>
            <a:endCxn id="45" idx="3"/>
          </p:cNvCxnSpPr>
          <p:nvPr/>
        </p:nvCxnSpPr>
        <p:spPr>
          <a:xfrm flipV="1">
            <a:off x="6486933" y="2363037"/>
            <a:ext cx="286183" cy="203491"/>
          </a:xfrm>
          <a:prstGeom prst="line">
            <a:avLst/>
          </a:prstGeom>
          <a:noFill/>
          <a:ln w="3175" cap="flat" cmpd="sng" algn="ctr">
            <a:solidFill>
              <a:sysClr val="windowText" lastClr="000000"/>
            </a:solidFill>
            <a:prstDash val="solid"/>
          </a:ln>
          <a:effectLst/>
        </p:spPr>
      </p:cxnSp>
      <p:cxnSp>
        <p:nvCxnSpPr>
          <p:cNvPr id="53" name="直接连接符 52"/>
          <p:cNvCxnSpPr>
            <a:stCxn id="44" idx="4"/>
            <a:endCxn id="48" idx="0"/>
          </p:cNvCxnSpPr>
          <p:nvPr/>
        </p:nvCxnSpPr>
        <p:spPr>
          <a:xfrm flipH="1">
            <a:off x="6238119" y="2723430"/>
            <a:ext cx="183823" cy="282420"/>
          </a:xfrm>
          <a:prstGeom prst="line">
            <a:avLst/>
          </a:prstGeom>
          <a:noFill/>
          <a:ln w="3175" cap="flat" cmpd="sng" algn="ctr">
            <a:solidFill>
              <a:sysClr val="windowText" lastClr="000000"/>
            </a:solidFill>
            <a:prstDash val="solid"/>
          </a:ln>
          <a:effectLst/>
        </p:spPr>
      </p:cxnSp>
      <p:cxnSp>
        <p:nvCxnSpPr>
          <p:cNvPr id="54" name="直接连接符 53"/>
          <p:cNvCxnSpPr>
            <a:stCxn id="47" idx="6"/>
            <a:endCxn id="44" idx="3"/>
          </p:cNvCxnSpPr>
          <p:nvPr/>
        </p:nvCxnSpPr>
        <p:spPr>
          <a:xfrm flipV="1">
            <a:off x="6018426" y="2696510"/>
            <a:ext cx="338525" cy="114194"/>
          </a:xfrm>
          <a:prstGeom prst="line">
            <a:avLst/>
          </a:prstGeom>
          <a:noFill/>
          <a:ln w="3175" cap="flat" cmpd="sng" algn="ctr">
            <a:solidFill>
              <a:sysClr val="windowText" lastClr="000000"/>
            </a:solidFill>
            <a:prstDash val="solid"/>
          </a:ln>
          <a:effectLst/>
        </p:spPr>
      </p:cxnSp>
      <p:cxnSp>
        <p:nvCxnSpPr>
          <p:cNvPr id="55" name="直接连接符 54"/>
          <p:cNvCxnSpPr>
            <a:stCxn id="44" idx="5"/>
            <a:endCxn id="46" idx="1"/>
          </p:cNvCxnSpPr>
          <p:nvPr/>
        </p:nvCxnSpPr>
        <p:spPr>
          <a:xfrm>
            <a:off x="6486932" y="2696510"/>
            <a:ext cx="286182" cy="191999"/>
          </a:xfrm>
          <a:prstGeom prst="line">
            <a:avLst/>
          </a:prstGeom>
          <a:noFill/>
          <a:ln w="3175" cap="flat" cmpd="sng" algn="ctr">
            <a:solidFill>
              <a:sysClr val="windowText" lastClr="000000"/>
            </a:solidFill>
            <a:prstDash val="solid"/>
          </a:ln>
          <a:effectLst/>
        </p:spPr>
      </p:cxnSp>
      <p:cxnSp>
        <p:nvCxnSpPr>
          <p:cNvPr id="56" name="直接连接符 55"/>
          <p:cNvCxnSpPr>
            <a:stCxn id="49" idx="1"/>
            <a:endCxn id="46" idx="5"/>
          </p:cNvCxnSpPr>
          <p:nvPr/>
        </p:nvCxnSpPr>
        <p:spPr>
          <a:xfrm flipH="1" flipV="1">
            <a:off x="6903096" y="3018491"/>
            <a:ext cx="176287" cy="158543"/>
          </a:xfrm>
          <a:prstGeom prst="line">
            <a:avLst/>
          </a:prstGeom>
          <a:noFill/>
          <a:ln w="3175" cap="flat" cmpd="sng" algn="ctr">
            <a:solidFill>
              <a:sysClr val="windowText" lastClr="000000"/>
            </a:solidFill>
            <a:prstDash val="solid"/>
          </a:ln>
          <a:effectLst/>
        </p:spPr>
      </p:cxnSp>
      <p:cxnSp>
        <p:nvCxnSpPr>
          <p:cNvPr id="57" name="直接连接符 56"/>
          <p:cNvCxnSpPr>
            <a:stCxn id="46" idx="7"/>
            <a:endCxn id="50" idx="3"/>
          </p:cNvCxnSpPr>
          <p:nvPr/>
        </p:nvCxnSpPr>
        <p:spPr>
          <a:xfrm flipV="1">
            <a:off x="6903097" y="2769215"/>
            <a:ext cx="203207" cy="119294"/>
          </a:xfrm>
          <a:prstGeom prst="line">
            <a:avLst/>
          </a:prstGeom>
          <a:noFill/>
          <a:ln w="3175" cap="flat" cmpd="sng" algn="ctr">
            <a:solidFill>
              <a:sysClr val="windowText" lastClr="000000"/>
            </a:solidFill>
            <a:prstDash val="solid"/>
          </a:ln>
          <a:effectLst/>
        </p:spPr>
      </p:cxnSp>
      <p:sp>
        <p:nvSpPr>
          <p:cNvPr id="58" name="椭圆 57"/>
          <p:cNvSpPr/>
          <p:nvPr/>
        </p:nvSpPr>
        <p:spPr>
          <a:xfrm>
            <a:off x="5591631" y="2451818"/>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cxnSp>
        <p:nvCxnSpPr>
          <p:cNvPr id="59" name="直接连接符 58"/>
          <p:cNvCxnSpPr>
            <a:stCxn id="58" idx="5"/>
            <a:endCxn id="47" idx="1"/>
          </p:cNvCxnSpPr>
          <p:nvPr/>
        </p:nvCxnSpPr>
        <p:spPr>
          <a:xfrm>
            <a:off x="5748534" y="2608720"/>
            <a:ext cx="112990" cy="136993"/>
          </a:xfrm>
          <a:prstGeom prst="line">
            <a:avLst/>
          </a:prstGeom>
          <a:noFill/>
          <a:ln w="3175" cap="flat" cmpd="sng" algn="ctr">
            <a:solidFill>
              <a:sysClr val="windowText" lastClr="000000"/>
            </a:solidFill>
            <a:prstDash val="solid"/>
          </a:ln>
          <a:effectLst/>
        </p:spPr>
      </p:cxnSp>
      <p:sp>
        <p:nvSpPr>
          <p:cNvPr id="60" name="椭圆 59"/>
          <p:cNvSpPr/>
          <p:nvPr/>
        </p:nvSpPr>
        <p:spPr>
          <a:xfrm>
            <a:off x="5809405" y="3257617"/>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61" name="椭圆 60"/>
          <p:cNvSpPr/>
          <p:nvPr/>
        </p:nvSpPr>
        <p:spPr>
          <a:xfrm>
            <a:off x="6473756" y="3265626"/>
            <a:ext cx="183823" cy="183823"/>
          </a:xfrm>
          <a:prstGeom prst="ellipse">
            <a:avLst/>
          </a:prstGeom>
          <a:solidFill>
            <a:srgbClr val="5BD078">
              <a:lumMod val="60000"/>
              <a:lumOff val="4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cxnSp>
        <p:nvCxnSpPr>
          <p:cNvPr id="62" name="直接连接符 61"/>
          <p:cNvCxnSpPr>
            <a:stCxn id="60" idx="7"/>
            <a:endCxn id="48" idx="3"/>
          </p:cNvCxnSpPr>
          <p:nvPr/>
        </p:nvCxnSpPr>
        <p:spPr>
          <a:xfrm flipV="1">
            <a:off x="5966307" y="3162752"/>
            <a:ext cx="206821" cy="121785"/>
          </a:xfrm>
          <a:prstGeom prst="line">
            <a:avLst/>
          </a:prstGeom>
          <a:noFill/>
          <a:ln w="3175" cap="flat" cmpd="sng" algn="ctr">
            <a:solidFill>
              <a:sysClr val="windowText" lastClr="000000"/>
            </a:solidFill>
            <a:prstDash val="solid"/>
          </a:ln>
          <a:effectLst/>
        </p:spPr>
      </p:cxnSp>
      <p:cxnSp>
        <p:nvCxnSpPr>
          <p:cNvPr id="63" name="直接连接符 62"/>
          <p:cNvCxnSpPr>
            <a:stCxn id="48" idx="5"/>
            <a:endCxn id="61" idx="1"/>
          </p:cNvCxnSpPr>
          <p:nvPr/>
        </p:nvCxnSpPr>
        <p:spPr>
          <a:xfrm>
            <a:off x="6303109" y="3162753"/>
            <a:ext cx="197567" cy="129794"/>
          </a:xfrm>
          <a:prstGeom prst="line">
            <a:avLst/>
          </a:prstGeom>
          <a:noFill/>
          <a:ln w="3175" cap="flat" cmpd="sng" algn="ctr">
            <a:solidFill>
              <a:sysClr val="windowText" lastClr="000000"/>
            </a:solidFill>
            <a:prstDash val="solid"/>
          </a:ln>
          <a:effectLst/>
        </p:spPr>
      </p:cxnSp>
      <p:sp>
        <p:nvSpPr>
          <p:cNvPr id="64" name="椭圆 63"/>
          <p:cNvSpPr/>
          <p:nvPr/>
        </p:nvSpPr>
        <p:spPr>
          <a:xfrm>
            <a:off x="7090182" y="1965093"/>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65" name="椭圆 64"/>
          <p:cNvSpPr/>
          <p:nvPr/>
        </p:nvSpPr>
        <p:spPr>
          <a:xfrm>
            <a:off x="6195535" y="3599057"/>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sp>
        <p:nvSpPr>
          <p:cNvPr id="66" name="椭圆 65"/>
          <p:cNvSpPr/>
          <p:nvPr/>
        </p:nvSpPr>
        <p:spPr>
          <a:xfrm>
            <a:off x="6908879" y="3593312"/>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cxnSp>
        <p:nvCxnSpPr>
          <p:cNvPr id="67" name="直接连接符 66"/>
          <p:cNvCxnSpPr>
            <a:stCxn id="61" idx="5"/>
            <a:endCxn id="66" idx="1"/>
          </p:cNvCxnSpPr>
          <p:nvPr/>
        </p:nvCxnSpPr>
        <p:spPr>
          <a:xfrm>
            <a:off x="6630658" y="3422529"/>
            <a:ext cx="305141" cy="197704"/>
          </a:xfrm>
          <a:prstGeom prst="line">
            <a:avLst/>
          </a:prstGeom>
          <a:noFill/>
          <a:ln w="3175" cap="flat" cmpd="sng" algn="ctr">
            <a:solidFill>
              <a:sysClr val="windowText" lastClr="000000"/>
            </a:solidFill>
            <a:prstDash val="solid"/>
          </a:ln>
          <a:effectLst/>
        </p:spPr>
      </p:cxnSp>
      <p:cxnSp>
        <p:nvCxnSpPr>
          <p:cNvPr id="68" name="直接连接符 67"/>
          <p:cNvCxnSpPr>
            <a:stCxn id="45" idx="7"/>
            <a:endCxn id="64" idx="3"/>
          </p:cNvCxnSpPr>
          <p:nvPr/>
        </p:nvCxnSpPr>
        <p:spPr>
          <a:xfrm flipV="1">
            <a:off x="6903097" y="2121995"/>
            <a:ext cx="214006" cy="111060"/>
          </a:xfrm>
          <a:prstGeom prst="line">
            <a:avLst/>
          </a:prstGeom>
          <a:noFill/>
          <a:ln w="3175" cap="flat" cmpd="sng" algn="ctr">
            <a:solidFill>
              <a:sysClr val="windowText" lastClr="000000"/>
            </a:solidFill>
            <a:prstDash val="solid"/>
          </a:ln>
          <a:effectLst/>
        </p:spPr>
      </p:cxnSp>
      <p:sp>
        <p:nvSpPr>
          <p:cNvPr id="69" name="椭圆 68"/>
          <p:cNvSpPr/>
          <p:nvPr/>
        </p:nvSpPr>
        <p:spPr>
          <a:xfrm>
            <a:off x="6436497" y="1912755"/>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cxnSp>
        <p:nvCxnSpPr>
          <p:cNvPr id="70" name="直接连接符 69"/>
          <p:cNvCxnSpPr>
            <a:stCxn id="69" idx="5"/>
            <a:endCxn id="45" idx="1"/>
          </p:cNvCxnSpPr>
          <p:nvPr/>
        </p:nvCxnSpPr>
        <p:spPr>
          <a:xfrm>
            <a:off x="6593400" y="2069657"/>
            <a:ext cx="179716" cy="163398"/>
          </a:xfrm>
          <a:prstGeom prst="line">
            <a:avLst/>
          </a:prstGeom>
          <a:noFill/>
          <a:ln w="3175" cap="flat" cmpd="sng" algn="ctr">
            <a:solidFill>
              <a:sysClr val="windowText" lastClr="000000"/>
            </a:solidFill>
            <a:prstDash val="solid"/>
          </a:ln>
          <a:effectLst/>
        </p:spPr>
      </p:cxnSp>
      <p:sp>
        <p:nvSpPr>
          <p:cNvPr id="71" name="椭圆 70"/>
          <p:cNvSpPr/>
          <p:nvPr/>
        </p:nvSpPr>
        <p:spPr>
          <a:xfrm>
            <a:off x="5658581" y="1958724"/>
            <a:ext cx="183823" cy="183823"/>
          </a:xfrm>
          <a:prstGeom prst="ellipse">
            <a:avLst/>
          </a:prstGeom>
          <a:solidFill>
            <a:srgbClr val="31B6FD">
              <a:lumMod val="40000"/>
              <a:lumOff val="60000"/>
            </a:srgbClr>
          </a:solidFill>
          <a:ln w="3175" cap="flat" cmpd="sng" algn="ctr">
            <a:solidFill>
              <a:sysClr val="windowText" lastClr="000000"/>
            </a:solid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ysClr val="window" lastClr="FFFFFF"/>
              </a:solidFill>
              <a:latin typeface="Calibri" panose="020F0502020204030204"/>
              <a:ea typeface="宋体" panose="02010600030101010101" pitchFamily="2" charset="-122"/>
            </a:endParaRPr>
          </a:p>
        </p:txBody>
      </p:sp>
      <p:cxnSp>
        <p:nvCxnSpPr>
          <p:cNvPr id="72" name="直接连接符 71"/>
          <p:cNvCxnSpPr>
            <a:stCxn id="43" idx="1"/>
            <a:endCxn id="71" idx="5"/>
          </p:cNvCxnSpPr>
          <p:nvPr/>
        </p:nvCxnSpPr>
        <p:spPr>
          <a:xfrm flipH="1" flipV="1">
            <a:off x="5815483" y="2115626"/>
            <a:ext cx="112754" cy="117430"/>
          </a:xfrm>
          <a:prstGeom prst="line">
            <a:avLst/>
          </a:prstGeom>
          <a:noFill/>
          <a:ln w="3175" cap="flat" cmpd="sng" algn="ctr">
            <a:solidFill>
              <a:sysClr val="windowText" lastClr="000000"/>
            </a:solidFill>
            <a:prstDash val="solid"/>
          </a:ln>
          <a:effectLst/>
        </p:spPr>
      </p:cxnSp>
      <p:cxnSp>
        <p:nvCxnSpPr>
          <p:cNvPr id="73" name="直接连接符 72"/>
          <p:cNvCxnSpPr>
            <a:stCxn id="65" idx="7"/>
            <a:endCxn id="61" idx="3"/>
          </p:cNvCxnSpPr>
          <p:nvPr/>
        </p:nvCxnSpPr>
        <p:spPr>
          <a:xfrm flipV="1">
            <a:off x="6352437" y="3422529"/>
            <a:ext cx="148239" cy="203449"/>
          </a:xfrm>
          <a:prstGeom prst="line">
            <a:avLst/>
          </a:prstGeom>
          <a:noFill/>
          <a:ln w="3175" cap="flat" cmpd="sng" algn="ctr">
            <a:solidFill>
              <a:sysClr val="windowText" lastClr="000000"/>
            </a:solidFill>
            <a:prstDash val="solid"/>
          </a:ln>
          <a:effectLst/>
        </p:spPr>
      </p:cxnSp>
      <p:sp>
        <p:nvSpPr>
          <p:cNvPr id="74" name="文本框 74"/>
          <p:cNvSpPr txBox="1"/>
          <p:nvPr/>
        </p:nvSpPr>
        <p:spPr>
          <a:xfrm>
            <a:off x="7075534" y="1576240"/>
            <a:ext cx="752129" cy="230832"/>
          </a:xfrm>
          <a:prstGeom prst="rect">
            <a:avLst/>
          </a:prstGeom>
          <a:noFill/>
          <a:ln w="3175">
            <a:noFill/>
          </a:ln>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Comic Sans MS" panose="030F0702030302020204" pitchFamily="66" charset="0"/>
                <a:ea typeface="仿宋" panose="02010609060101010101" pitchFamily="49" charset="-122"/>
              </a:rPr>
              <a:t>Node Attr</a:t>
            </a:r>
            <a:endParaRPr lang="zh-CN" altLang="en-US" sz="900" dirty="0">
              <a:latin typeface="Comic Sans MS" panose="030F0702030302020204" pitchFamily="66" charset="0"/>
              <a:ea typeface="仿宋" panose="02010609060101010101" pitchFamily="49" charset="-122"/>
            </a:endParaRPr>
          </a:p>
        </p:txBody>
      </p:sp>
      <p:sp>
        <p:nvSpPr>
          <p:cNvPr id="75" name="文本框 75"/>
          <p:cNvSpPr txBox="1"/>
          <p:nvPr/>
        </p:nvSpPr>
        <p:spPr>
          <a:xfrm>
            <a:off x="6563739" y="3910977"/>
            <a:ext cx="732893" cy="230832"/>
          </a:xfrm>
          <a:prstGeom prst="rect">
            <a:avLst/>
          </a:prstGeom>
          <a:noFill/>
          <a:ln w="3175">
            <a:noFill/>
          </a:ln>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Comic Sans MS" panose="030F0702030302020204" pitchFamily="66" charset="0"/>
                <a:ea typeface="仿宋" panose="02010609060101010101" pitchFamily="49" charset="-122"/>
              </a:rPr>
              <a:t>Edge Attr</a:t>
            </a:r>
            <a:endParaRPr lang="zh-CN" altLang="en-US" sz="900" dirty="0">
              <a:latin typeface="Comic Sans MS" panose="030F0702030302020204" pitchFamily="66" charset="0"/>
              <a:ea typeface="仿宋" panose="02010609060101010101" pitchFamily="49" charset="-122"/>
            </a:endParaRPr>
          </a:p>
        </p:txBody>
      </p:sp>
      <p:cxnSp>
        <p:nvCxnSpPr>
          <p:cNvPr id="76" name="直接箭头连接符 75"/>
          <p:cNvCxnSpPr/>
          <p:nvPr/>
        </p:nvCxnSpPr>
        <p:spPr>
          <a:xfrm flipV="1">
            <a:off x="7265817" y="1783990"/>
            <a:ext cx="216024" cy="174734"/>
          </a:xfrm>
          <a:prstGeom prst="straightConnector1">
            <a:avLst/>
          </a:prstGeom>
          <a:noFill/>
          <a:ln w="3175" cap="flat" cmpd="sng" algn="ctr">
            <a:solidFill>
              <a:sysClr val="windowText" lastClr="000000"/>
            </a:solidFill>
            <a:prstDash val="solid"/>
            <a:tailEnd type="triangle"/>
          </a:ln>
          <a:effectLst/>
        </p:spPr>
      </p:cxnSp>
      <p:cxnSp>
        <p:nvCxnSpPr>
          <p:cNvPr id="77" name="直接箭头连接符 76"/>
          <p:cNvCxnSpPr/>
          <p:nvPr/>
        </p:nvCxnSpPr>
        <p:spPr>
          <a:xfrm>
            <a:off x="6725757" y="3532936"/>
            <a:ext cx="124977" cy="337829"/>
          </a:xfrm>
          <a:prstGeom prst="straightConnector1">
            <a:avLst/>
          </a:prstGeom>
          <a:noFill/>
          <a:ln w="3175" cap="flat" cmpd="sng" algn="ctr">
            <a:solidFill>
              <a:sysClr val="windowText" lastClr="000000"/>
            </a:solidFill>
            <a:prstDash val="solid"/>
            <a:tailEnd type="triangle"/>
          </a:ln>
          <a:effectLst/>
        </p:spPr>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1842951" y="2555943"/>
            <a:ext cx="905894" cy="264881"/>
          </a:xfrm>
          <a:prstGeom prst="rect">
            <a:avLst/>
          </a:prstGeom>
        </p:spPr>
      </p:pic>
      <p:sp>
        <p:nvSpPr>
          <p:cNvPr id="3" name="标题 2"/>
          <p:cNvSpPr>
            <a:spLocks noGrp="1"/>
          </p:cNvSpPr>
          <p:nvPr>
            <p:ph type="title"/>
          </p:nvPr>
        </p:nvSpPr>
        <p:spPr/>
        <p:txBody>
          <a:bodyPr/>
          <a:lstStyle/>
          <a:p>
            <a:r>
              <a:rPr lang="zh-CN" altLang="en-US" dirty="0"/>
              <a:t>边特征映射</a:t>
            </a:r>
            <a:endParaRPr lang="zh-CN" altLang="en-US" dirty="0"/>
          </a:p>
        </p:txBody>
      </p:sp>
      <p:pic>
        <p:nvPicPr>
          <p:cNvPr id="4" name="内容占位符 3"/>
          <p:cNvPicPr>
            <a:picLocks noGrp="1" noChangeAspect="1"/>
          </p:cNvPicPr>
          <p:nvPr>
            <p:ph idx="1"/>
          </p:nvPr>
        </p:nvPicPr>
        <p:blipFill>
          <a:blip r:embed="rId2"/>
          <a:stretch>
            <a:fillRect/>
          </a:stretch>
        </p:blipFill>
        <p:spPr>
          <a:xfrm>
            <a:off x="3576682" y="915566"/>
            <a:ext cx="4858304" cy="3847328"/>
          </a:xfrm>
          <a:prstGeom prst="rect">
            <a:avLst/>
          </a:prstGeom>
        </p:spPr>
      </p:pic>
      <p:sp>
        <p:nvSpPr>
          <p:cNvPr id="5" name="内容占位符 1"/>
          <p:cNvSpPr txBox="1"/>
          <p:nvPr/>
        </p:nvSpPr>
        <p:spPr>
          <a:xfrm>
            <a:off x="232735" y="1131590"/>
            <a:ext cx="6279122" cy="369112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边特征的集合形式</a:t>
            </a:r>
            <a:r>
              <a:rPr lang="en-US" altLang="zh-CN" sz="1425" dirty="0">
                <a:latin typeface="等线" panose="02010600030101010101" pitchFamily="2" charset="-122"/>
                <a:ea typeface="等线" panose="02010600030101010101" pitchFamily="2" charset="-122"/>
              </a:rPr>
              <a:t> </a:t>
            </a:r>
            <a:r>
              <a:rPr lang="zh-CN" altLang="en-US" sz="1425" dirty="0">
                <a:latin typeface="等线" panose="02010600030101010101" pitchFamily="2" charset="-122"/>
                <a:ea typeface="等线" panose="02010600030101010101" pitchFamily="2" charset="-122"/>
              </a:rPr>
              <a:t>→ 邻接形式</a:t>
            </a:r>
            <a:endParaRPr lang="en-US" altLang="zh-CN" sz="1425" dirty="0">
              <a:latin typeface="等线" panose="02010600030101010101" pitchFamily="2" charset="-122"/>
              <a:ea typeface="等线" panose="02010600030101010101" pitchFamily="2" charset="-122"/>
            </a:endParaRPr>
          </a:p>
          <a:p>
            <a:pPr marL="0" indent="0">
              <a:lnSpc>
                <a:spcPct val="100000"/>
              </a:lnSpc>
              <a:buNone/>
            </a:pPr>
            <a:endParaRPr lang="en-US" altLang="zh-CN" sz="1425" dirty="0">
              <a:latin typeface="等线" panose="02010600030101010101" pitchFamily="2" charset="-122"/>
              <a:ea typeface="等线" panose="02010600030101010101" pitchFamily="2" charset="-122"/>
            </a:endParaRPr>
          </a:p>
          <a:p>
            <a:pPr marL="0" indent="0">
              <a:lnSpc>
                <a:spcPct val="100000"/>
              </a:lnSpc>
              <a:buNone/>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边映射矩阵</a:t>
            </a: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维度大小为</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第三维度：</a:t>
            </a:r>
            <a:r>
              <a:rPr lang="en-US" altLang="zh-CN" sz="1275" dirty="0">
                <a:latin typeface="等线" panose="02010600030101010101" pitchFamily="2" charset="-122"/>
                <a:ea typeface="等线" panose="02010600030101010101" pitchFamily="2" charset="-122"/>
              </a:rPr>
              <a:t>one-hot</a:t>
            </a:r>
            <a:r>
              <a:rPr lang="zh-CN" altLang="en-US" sz="1275" dirty="0">
                <a:latin typeface="等线" panose="02010600030101010101" pitchFamily="2" charset="-122"/>
                <a:ea typeface="等线" panose="02010600030101010101" pitchFamily="2" charset="-122"/>
              </a:rPr>
              <a:t>编码</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可以预先构造</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高维矩阵乘法</a:t>
            </a:r>
            <a:endParaRPr lang="en-US" altLang="zh-CN" sz="1425" dirty="0">
              <a:latin typeface="等线" panose="02010600030101010101" pitchFamily="2" charset="-122"/>
              <a:ea typeface="等线" panose="02010600030101010101" pitchFamily="2" charset="-122"/>
            </a:endParaRPr>
          </a:p>
          <a:p>
            <a:pPr lvl="1">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zh-CN" altLang="en-US" sz="1275"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3"/>
          <a:stretch>
            <a:fillRect/>
          </a:stretch>
        </p:blipFill>
        <p:spPr>
          <a:xfrm>
            <a:off x="1702941" y="1667440"/>
            <a:ext cx="644742" cy="247232"/>
          </a:xfrm>
          <a:prstGeom prst="rect">
            <a:avLst/>
          </a:prstGeom>
        </p:spPr>
      </p:pic>
      <p:pic>
        <p:nvPicPr>
          <p:cNvPr id="10" name="图片 9"/>
          <p:cNvPicPr>
            <a:picLocks noChangeAspect="1"/>
          </p:cNvPicPr>
          <p:nvPr/>
        </p:nvPicPr>
        <p:blipFill>
          <a:blip r:embed="rId4"/>
          <a:stretch>
            <a:fillRect/>
          </a:stretch>
        </p:blipFill>
        <p:spPr>
          <a:xfrm>
            <a:off x="1673757" y="2281374"/>
            <a:ext cx="292709" cy="251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p:nvPr/>
        </p:nvSpPr>
        <p:spPr>
          <a:xfrm>
            <a:off x="143337" y="900766"/>
            <a:ext cx="4428663" cy="2823112"/>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节点特征的聚合（参与后续迭代）</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带有边特征的聚合（仅于融合层使用）</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marL="0" indent="0">
              <a:lnSpc>
                <a:spcPct val="100000"/>
              </a:lnSpc>
              <a:buNone/>
            </a:pPr>
            <a:endParaRPr lang="en-US" altLang="zh-CN" sz="1425" dirty="0">
              <a:latin typeface="等线" panose="02010600030101010101" pitchFamily="2" charset="-122"/>
              <a:ea typeface="等线" panose="02010600030101010101" pitchFamily="2" charset="-122"/>
            </a:endParaRPr>
          </a:p>
          <a:p>
            <a:pPr marL="0" indent="0">
              <a:buNone/>
            </a:pPr>
            <a:endParaRPr lang="en-US" altLang="zh-CN" sz="1275" dirty="0">
              <a:latin typeface="等线" panose="02010600030101010101" pitchFamily="2" charset="-122"/>
              <a:ea typeface="等线" panose="02010600030101010101" pitchFamily="2" charset="-122"/>
            </a:endParaRPr>
          </a:p>
          <a:p>
            <a:pPr lvl="1">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zh-CN" altLang="en-US" sz="1275" dirty="0">
              <a:latin typeface="等线" panose="02010600030101010101" pitchFamily="2" charset="-122"/>
              <a:ea typeface="等线" panose="02010600030101010101" pitchFamily="2" charset="-122"/>
            </a:endParaRPr>
          </a:p>
        </p:txBody>
      </p:sp>
      <p:sp>
        <p:nvSpPr>
          <p:cNvPr id="3" name="标题 2"/>
          <p:cNvSpPr>
            <a:spLocks noGrp="1"/>
          </p:cNvSpPr>
          <p:nvPr>
            <p:ph type="title"/>
          </p:nvPr>
        </p:nvSpPr>
        <p:spPr/>
        <p:txBody>
          <a:bodyPr/>
          <a:lstStyle/>
          <a:p>
            <a:r>
              <a:rPr lang="zh-CN" altLang="en-US" dirty="0"/>
              <a:t>节点注意力模块</a:t>
            </a:r>
            <a:endParaRPr lang="zh-CN" altLang="en-US" dirty="0"/>
          </a:p>
        </p:txBody>
      </p:sp>
      <p:pic>
        <p:nvPicPr>
          <p:cNvPr id="4" name="图片 3"/>
          <p:cNvPicPr>
            <a:picLocks noChangeAspect="1"/>
          </p:cNvPicPr>
          <p:nvPr/>
        </p:nvPicPr>
        <p:blipFill>
          <a:blip r:embed="rId1"/>
          <a:stretch>
            <a:fillRect/>
          </a:stretch>
        </p:blipFill>
        <p:spPr>
          <a:xfrm>
            <a:off x="4705975" y="1230824"/>
            <a:ext cx="4438025" cy="2958683"/>
          </a:xfrm>
          <a:prstGeom prst="rect">
            <a:avLst/>
          </a:prstGeom>
        </p:spPr>
      </p:pic>
      <p:pic>
        <p:nvPicPr>
          <p:cNvPr id="7" name="图片 6"/>
          <p:cNvPicPr>
            <a:picLocks noChangeAspect="1"/>
          </p:cNvPicPr>
          <p:nvPr/>
        </p:nvPicPr>
        <p:blipFill>
          <a:blip r:embed="rId2"/>
          <a:stretch>
            <a:fillRect/>
          </a:stretch>
        </p:blipFill>
        <p:spPr>
          <a:xfrm>
            <a:off x="605663" y="1565853"/>
            <a:ext cx="1253729" cy="480679"/>
          </a:xfrm>
          <a:prstGeom prst="rect">
            <a:avLst/>
          </a:prstGeom>
        </p:spPr>
      </p:pic>
      <p:pic>
        <p:nvPicPr>
          <p:cNvPr id="8" name="图片 7"/>
          <p:cNvPicPr>
            <a:picLocks noChangeAspect="1"/>
          </p:cNvPicPr>
          <p:nvPr/>
        </p:nvPicPr>
        <p:blipFill>
          <a:blip r:embed="rId3"/>
          <a:stretch>
            <a:fillRect/>
          </a:stretch>
        </p:blipFill>
        <p:spPr>
          <a:xfrm>
            <a:off x="605663" y="2282756"/>
            <a:ext cx="825103" cy="506991"/>
          </a:xfrm>
          <a:prstGeom prst="rect">
            <a:avLst/>
          </a:prstGeom>
        </p:spPr>
      </p:pic>
      <p:pic>
        <p:nvPicPr>
          <p:cNvPr id="9" name="图片 8"/>
          <p:cNvPicPr>
            <a:picLocks noChangeAspect="1"/>
          </p:cNvPicPr>
          <p:nvPr/>
        </p:nvPicPr>
        <p:blipFill>
          <a:blip r:embed="rId4"/>
          <a:stretch>
            <a:fillRect/>
          </a:stretch>
        </p:blipFill>
        <p:spPr>
          <a:xfrm>
            <a:off x="503865" y="3611813"/>
            <a:ext cx="1853803" cy="4933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p:cNvSpPr txBox="1"/>
          <p:nvPr/>
        </p:nvSpPr>
        <p:spPr>
          <a:xfrm>
            <a:off x="126843" y="1044539"/>
            <a:ext cx="6279122" cy="369112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带有边特征的注意力权重计算</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权重标准化 </a:t>
            </a:r>
            <a:r>
              <a:rPr lang="en-US" altLang="zh-CN" sz="1425" dirty="0">
                <a:latin typeface="等线" panose="02010600030101010101" pitchFamily="2" charset="-122"/>
                <a:ea typeface="等线" panose="02010600030101010101" pitchFamily="2" charset="-122"/>
              </a:rPr>
              <a:t>(softmax</a:t>
            </a:r>
            <a:r>
              <a:rPr lang="zh-CN" altLang="en-US" sz="1425" dirty="0">
                <a:latin typeface="等线" panose="02010600030101010101" pitchFamily="2" charset="-122"/>
                <a:ea typeface="等线" panose="02010600030101010101" pitchFamily="2" charset="-122"/>
              </a:rPr>
              <a:t>）</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展开</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marL="0" indent="0">
              <a:lnSpc>
                <a:spcPct val="100000"/>
              </a:lnSpc>
              <a:buNone/>
            </a:pPr>
            <a:endParaRPr lang="en-US" altLang="zh-CN" sz="1425" dirty="0">
              <a:latin typeface="等线" panose="02010600030101010101" pitchFamily="2" charset="-122"/>
              <a:ea typeface="等线" panose="02010600030101010101" pitchFamily="2" charset="-122"/>
            </a:endParaRPr>
          </a:p>
          <a:p>
            <a:pPr marL="0" indent="0">
              <a:buNone/>
            </a:pPr>
            <a:endParaRPr lang="en-US" altLang="zh-CN" sz="1275" dirty="0">
              <a:latin typeface="等线" panose="02010600030101010101" pitchFamily="2" charset="-122"/>
              <a:ea typeface="等线" panose="02010600030101010101" pitchFamily="2" charset="-122"/>
            </a:endParaRPr>
          </a:p>
          <a:p>
            <a:pPr lvl="1">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zh-CN" altLang="en-US" sz="1275" dirty="0">
              <a:latin typeface="等线" panose="02010600030101010101" pitchFamily="2" charset="-122"/>
              <a:ea typeface="等线" panose="02010600030101010101" pitchFamily="2" charset="-122"/>
            </a:endParaRPr>
          </a:p>
        </p:txBody>
      </p:sp>
      <p:sp>
        <p:nvSpPr>
          <p:cNvPr id="3" name="标题 2"/>
          <p:cNvSpPr>
            <a:spLocks noGrp="1"/>
          </p:cNvSpPr>
          <p:nvPr>
            <p:ph type="title"/>
          </p:nvPr>
        </p:nvSpPr>
        <p:spPr/>
        <p:txBody>
          <a:bodyPr/>
          <a:lstStyle/>
          <a:p>
            <a:r>
              <a:rPr lang="zh-CN" altLang="en-US" dirty="0"/>
              <a:t>注意力权重计算</a:t>
            </a:r>
            <a:endParaRPr lang="zh-CN" altLang="en-US" dirty="0"/>
          </a:p>
        </p:txBody>
      </p:sp>
      <p:pic>
        <p:nvPicPr>
          <p:cNvPr id="5" name="图片 4"/>
          <p:cNvPicPr>
            <a:picLocks noChangeAspect="1"/>
          </p:cNvPicPr>
          <p:nvPr/>
        </p:nvPicPr>
        <p:blipFill>
          <a:blip r:embed="rId1"/>
          <a:stretch>
            <a:fillRect/>
          </a:stretch>
        </p:blipFill>
        <p:spPr>
          <a:xfrm>
            <a:off x="548735" y="1563638"/>
            <a:ext cx="1425179" cy="385637"/>
          </a:xfrm>
          <a:prstGeom prst="rect">
            <a:avLst/>
          </a:prstGeom>
        </p:spPr>
      </p:pic>
      <p:pic>
        <p:nvPicPr>
          <p:cNvPr id="7" name="图片 6"/>
          <p:cNvPicPr>
            <a:picLocks noChangeAspect="1"/>
          </p:cNvPicPr>
          <p:nvPr/>
        </p:nvPicPr>
        <p:blipFill>
          <a:blip r:embed="rId2"/>
          <a:stretch>
            <a:fillRect/>
          </a:stretch>
        </p:blipFill>
        <p:spPr>
          <a:xfrm>
            <a:off x="4728153" y="739991"/>
            <a:ext cx="3516255" cy="3843349"/>
          </a:xfrm>
          <a:prstGeom prst="rect">
            <a:avLst/>
          </a:prstGeom>
        </p:spPr>
      </p:pic>
      <p:pic>
        <p:nvPicPr>
          <p:cNvPr id="9" name="图片 8"/>
          <p:cNvPicPr>
            <a:picLocks noChangeAspect="1"/>
          </p:cNvPicPr>
          <p:nvPr/>
        </p:nvPicPr>
        <p:blipFill>
          <a:blip r:embed="rId3"/>
          <a:stretch>
            <a:fillRect/>
          </a:stretch>
        </p:blipFill>
        <p:spPr>
          <a:xfrm>
            <a:off x="548735" y="2690592"/>
            <a:ext cx="2767337" cy="503634"/>
          </a:xfrm>
          <a:prstGeom prst="rect">
            <a:avLst/>
          </a:prstGeom>
        </p:spPr>
      </p:pic>
      <p:pic>
        <p:nvPicPr>
          <p:cNvPr id="10" name="图片 9"/>
          <p:cNvPicPr>
            <a:picLocks noChangeAspect="1"/>
          </p:cNvPicPr>
          <p:nvPr/>
        </p:nvPicPr>
        <p:blipFill>
          <a:blip r:embed="rId4"/>
          <a:stretch>
            <a:fillRect/>
          </a:stretch>
        </p:blipFill>
        <p:spPr>
          <a:xfrm>
            <a:off x="548735" y="3807055"/>
            <a:ext cx="3281970" cy="5838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p:nvPr/>
        </p:nvSpPr>
        <p:spPr>
          <a:xfrm>
            <a:off x="107504" y="771550"/>
            <a:ext cx="6279122" cy="369112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边特征迭代的必要性</a:t>
            </a: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节点与边特征在迭代上的一致性</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模型的对称性</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en-US" altLang="zh-CN" sz="1425" dirty="0">
                <a:latin typeface="等线" panose="02010600030101010101" pitchFamily="2" charset="-122"/>
                <a:ea typeface="等线" panose="02010600030101010101" pitchFamily="2" charset="-122"/>
              </a:rPr>
              <a:t> </a:t>
            </a:r>
            <a:r>
              <a:rPr lang="zh-CN" altLang="en-US" sz="1425" dirty="0">
                <a:latin typeface="等线" panose="02010600030101010101" pitchFamily="2" charset="-122"/>
                <a:ea typeface="等线" panose="02010600030101010101" pitchFamily="2" charset="-122"/>
              </a:rPr>
              <a:t>点边互换策略</a:t>
            </a: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反转图</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边邻接矩阵、节点映射矩阵</a:t>
            </a:r>
            <a:endParaRPr lang="en-US" altLang="zh-CN" sz="1275" dirty="0">
              <a:latin typeface="等线" panose="02010600030101010101" pitchFamily="2" charset="-122"/>
              <a:ea typeface="等线" panose="02010600030101010101" pitchFamily="2" charset="-122"/>
            </a:endParaRPr>
          </a:p>
          <a:p>
            <a:pPr lvl="1">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endParaRPr lang="en-US" altLang="zh-CN" sz="1275" dirty="0">
              <a:latin typeface="等线" panose="02010600030101010101" pitchFamily="2" charset="-122"/>
              <a:ea typeface="等线" panose="02010600030101010101" pitchFamily="2" charset="-122"/>
            </a:endParaRPr>
          </a:p>
          <a:p>
            <a:pPr marL="0" indent="0">
              <a:buNone/>
            </a:pPr>
            <a:endParaRPr lang="en-US" altLang="zh-CN" sz="1275" dirty="0">
              <a:latin typeface="等线" panose="02010600030101010101" pitchFamily="2" charset="-122"/>
              <a:ea typeface="等线" panose="02010600030101010101" pitchFamily="2" charset="-122"/>
            </a:endParaRPr>
          </a:p>
          <a:p>
            <a:pPr lvl="1">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zh-CN" altLang="en-US" sz="1275"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4227094" y="724326"/>
            <a:ext cx="4305346" cy="4037991"/>
          </a:xfrm>
          <a:prstGeom prst="rect">
            <a:avLst/>
          </a:prstGeom>
        </p:spPr>
      </p:pic>
      <p:sp>
        <p:nvSpPr>
          <p:cNvPr id="3" name="标题 2"/>
          <p:cNvSpPr>
            <a:spLocks noGrp="1"/>
          </p:cNvSpPr>
          <p:nvPr>
            <p:ph type="title"/>
          </p:nvPr>
        </p:nvSpPr>
        <p:spPr/>
        <p:txBody>
          <a:bodyPr/>
          <a:lstStyle/>
          <a:p>
            <a:r>
              <a:rPr lang="zh-CN" altLang="en-US" dirty="0"/>
              <a:t>边注意力模块</a:t>
            </a:r>
            <a:endParaRPr lang="zh-CN" altLang="en-US" dirty="0"/>
          </a:p>
        </p:txBody>
      </p:sp>
      <p:pic>
        <p:nvPicPr>
          <p:cNvPr id="5" name="图片 4"/>
          <p:cNvPicPr>
            <a:picLocks noChangeAspect="1"/>
          </p:cNvPicPr>
          <p:nvPr/>
        </p:nvPicPr>
        <p:blipFill>
          <a:blip r:embed="rId2"/>
          <a:stretch>
            <a:fillRect/>
          </a:stretch>
        </p:blipFill>
        <p:spPr>
          <a:xfrm>
            <a:off x="809214" y="3143250"/>
            <a:ext cx="2625791" cy="536972"/>
          </a:xfrm>
          <a:prstGeom prst="rect">
            <a:avLst/>
          </a:prstGeom>
        </p:spPr>
      </p:pic>
      <p:pic>
        <p:nvPicPr>
          <p:cNvPr id="6" name="图片 5"/>
          <p:cNvPicPr>
            <a:picLocks noChangeAspect="1"/>
          </p:cNvPicPr>
          <p:nvPr/>
        </p:nvPicPr>
        <p:blipFill>
          <a:blip r:embed="rId3"/>
          <a:stretch>
            <a:fillRect/>
          </a:stretch>
        </p:blipFill>
        <p:spPr>
          <a:xfrm>
            <a:off x="899592" y="3893756"/>
            <a:ext cx="1080020" cy="422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txBox="1"/>
          <p:nvPr/>
        </p:nvSpPr>
        <p:spPr>
          <a:xfrm>
            <a:off x="107504" y="726188"/>
            <a:ext cx="6279122" cy="369112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多尺度的特征融合策略</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marL="0" indent="0">
              <a:buNone/>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zh-CN" altLang="en-US" sz="1425" dirty="0">
                <a:latin typeface="等线" panose="02010600030101010101" pitchFamily="2" charset="-122"/>
                <a:ea typeface="等线" panose="02010600030101010101" pitchFamily="2" charset="-122"/>
              </a:rPr>
              <a:t> 粗粒度的</a:t>
            </a:r>
            <a:r>
              <a:rPr lang="en-US" altLang="zh-CN" sz="1425" dirty="0">
                <a:latin typeface="等线" panose="02010600030101010101" pitchFamily="2" charset="-122"/>
                <a:ea typeface="等线" panose="02010600030101010101" pitchFamily="2" charset="-122"/>
              </a:rPr>
              <a:t>multi-head attention</a:t>
            </a: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en-US" altLang="zh-CN" sz="1425" dirty="0">
                <a:latin typeface="等线" panose="02010600030101010101" pitchFamily="2" charset="-122"/>
                <a:ea typeface="等线" panose="02010600030101010101" pitchFamily="2" charset="-122"/>
              </a:rPr>
              <a:t> </a:t>
            </a:r>
            <a:r>
              <a:rPr lang="zh-CN" altLang="en-US" sz="1425" dirty="0">
                <a:latin typeface="等线" panose="02010600030101010101" pitchFamily="2" charset="-122"/>
                <a:ea typeface="等线" panose="02010600030101010101" pitchFamily="2" charset="-122"/>
              </a:rPr>
              <a:t>维度压缩</a:t>
            </a:r>
            <a:endParaRPr lang="en-US" altLang="zh-CN" sz="1425" dirty="0">
              <a:latin typeface="等线" panose="02010600030101010101" pitchFamily="2" charset="-122"/>
              <a:ea typeface="等线" panose="02010600030101010101" pitchFamily="2" charset="-122"/>
            </a:endParaRPr>
          </a:p>
          <a:p>
            <a:pPr marL="0" indent="0">
              <a:buNone/>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en-US" altLang="zh-CN" sz="1425" dirty="0">
                <a:latin typeface="等线" panose="02010600030101010101" pitchFamily="2" charset="-122"/>
                <a:ea typeface="等线" panose="02010600030101010101" pitchFamily="2" charset="-122"/>
              </a:rPr>
              <a:t> softmax</a:t>
            </a: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endParaRPr lang="en-US" altLang="zh-CN" sz="1275" dirty="0">
              <a:latin typeface="等线" panose="02010600030101010101" pitchFamily="2" charset="-122"/>
              <a:ea typeface="等线" panose="02010600030101010101" pitchFamily="2" charset="-122"/>
            </a:endParaRPr>
          </a:p>
          <a:p>
            <a:pPr marL="0" indent="0">
              <a:buNone/>
            </a:pPr>
            <a:endParaRPr lang="en-US" altLang="zh-CN" sz="1275" dirty="0">
              <a:latin typeface="等线" panose="02010600030101010101" pitchFamily="2" charset="-122"/>
              <a:ea typeface="等线" panose="02010600030101010101" pitchFamily="2" charset="-122"/>
            </a:endParaRPr>
          </a:p>
          <a:p>
            <a:pPr lvl="1">
              <a:buFont typeface="Wingdings" panose="05000000000000000000" pitchFamily="2" charset="2"/>
              <a:buChar char="Ø"/>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en-US" altLang="zh-CN" sz="1425" dirty="0">
              <a:latin typeface="等线" panose="02010600030101010101" pitchFamily="2" charset="-122"/>
              <a:ea typeface="等线" panose="02010600030101010101" pitchFamily="2" charset="-122"/>
            </a:endParaRPr>
          </a:p>
          <a:p>
            <a:pPr>
              <a:buFont typeface="Wingdings" panose="05000000000000000000" pitchFamily="2" charset="2"/>
              <a:buChar char="Ø"/>
            </a:pPr>
            <a:endParaRPr lang="zh-CN" altLang="en-US" sz="1275" dirty="0">
              <a:latin typeface="等线" panose="02010600030101010101" pitchFamily="2" charset="-122"/>
              <a:ea typeface="等线" panose="02010600030101010101" pitchFamily="2" charset="-122"/>
            </a:endParaRPr>
          </a:p>
        </p:txBody>
      </p:sp>
      <p:sp>
        <p:nvSpPr>
          <p:cNvPr id="3" name="标题 2"/>
          <p:cNvSpPr>
            <a:spLocks noGrp="1"/>
          </p:cNvSpPr>
          <p:nvPr>
            <p:ph type="title"/>
          </p:nvPr>
        </p:nvSpPr>
        <p:spPr/>
        <p:txBody>
          <a:bodyPr/>
          <a:lstStyle/>
          <a:p>
            <a:r>
              <a:rPr lang="zh-CN" altLang="en-US" dirty="0"/>
              <a:t>融合层</a:t>
            </a:r>
            <a:endParaRPr lang="zh-CN" altLang="en-US" dirty="0"/>
          </a:p>
        </p:txBody>
      </p:sp>
      <p:pic>
        <p:nvPicPr>
          <p:cNvPr id="4" name="图片 3"/>
          <p:cNvPicPr>
            <a:picLocks noChangeAspect="1"/>
          </p:cNvPicPr>
          <p:nvPr/>
        </p:nvPicPr>
        <p:blipFill>
          <a:blip r:embed="rId1"/>
          <a:stretch>
            <a:fillRect/>
          </a:stretch>
        </p:blipFill>
        <p:spPr>
          <a:xfrm>
            <a:off x="3275856" y="1078402"/>
            <a:ext cx="5579009" cy="3090042"/>
          </a:xfrm>
          <a:prstGeom prst="rect">
            <a:avLst/>
          </a:prstGeom>
        </p:spPr>
      </p:pic>
      <p:pic>
        <p:nvPicPr>
          <p:cNvPr id="5" name="图片 4"/>
          <p:cNvPicPr>
            <a:picLocks noChangeAspect="1"/>
          </p:cNvPicPr>
          <p:nvPr/>
        </p:nvPicPr>
        <p:blipFill>
          <a:blip r:embed="rId2"/>
          <a:stretch>
            <a:fillRect/>
          </a:stretch>
        </p:blipFill>
        <p:spPr>
          <a:xfrm>
            <a:off x="394920" y="2310392"/>
            <a:ext cx="1328738" cy="542925"/>
          </a:xfrm>
          <a:prstGeom prst="rect">
            <a:avLst/>
          </a:prstGeom>
        </p:spPr>
      </p:pic>
      <p:pic>
        <p:nvPicPr>
          <p:cNvPr id="7" name="图片 6"/>
          <p:cNvPicPr>
            <a:picLocks noChangeAspect="1"/>
          </p:cNvPicPr>
          <p:nvPr/>
        </p:nvPicPr>
        <p:blipFill>
          <a:blip r:embed="rId3"/>
          <a:stretch>
            <a:fillRect/>
          </a:stretch>
        </p:blipFill>
        <p:spPr>
          <a:xfrm>
            <a:off x="395536" y="1203598"/>
            <a:ext cx="900113" cy="628650"/>
          </a:xfrm>
          <a:prstGeom prst="rect">
            <a:avLst/>
          </a:prstGeom>
        </p:spPr>
      </p:pic>
      <p:pic>
        <p:nvPicPr>
          <p:cNvPr id="9" name="图片 8"/>
          <p:cNvPicPr>
            <a:picLocks noChangeAspect="1"/>
          </p:cNvPicPr>
          <p:nvPr/>
        </p:nvPicPr>
        <p:blipFill>
          <a:blip r:embed="rId4"/>
          <a:stretch>
            <a:fillRect/>
          </a:stretch>
        </p:blipFill>
        <p:spPr>
          <a:xfrm>
            <a:off x="437813" y="3489152"/>
            <a:ext cx="1715672" cy="292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368091" y="743890"/>
            <a:ext cx="3756284" cy="2585587"/>
          </a:xfrm>
          <a:prstGeom prst="rect">
            <a:avLst/>
          </a:prstGeom>
        </p:spPr>
      </p:pic>
      <p:sp>
        <p:nvSpPr>
          <p:cNvPr id="3" name="标题 2"/>
          <p:cNvSpPr>
            <a:spLocks noGrp="1"/>
          </p:cNvSpPr>
          <p:nvPr>
            <p:ph type="title"/>
          </p:nvPr>
        </p:nvSpPr>
        <p:spPr/>
        <p:txBody>
          <a:bodyPr/>
          <a:lstStyle/>
          <a:p>
            <a:r>
              <a:rPr lang="zh-CN" altLang="en-US" dirty="0"/>
              <a:t>稀疏矩阵表示</a:t>
            </a:r>
            <a:endParaRPr lang="zh-CN" altLang="en-US" dirty="0"/>
          </a:p>
        </p:txBody>
      </p:sp>
      <p:sp>
        <p:nvSpPr>
          <p:cNvPr id="2" name="内容占位符 1"/>
          <p:cNvSpPr>
            <a:spLocks noGrp="1"/>
          </p:cNvSpPr>
          <p:nvPr>
            <p:ph idx="1"/>
          </p:nvPr>
        </p:nvSpPr>
        <p:spPr/>
        <p:txBody>
          <a:bodyPr/>
          <a:lstStyle/>
          <a:p>
            <a:pPr>
              <a:buFont typeface="Wingdings" panose="05000000000000000000" pitchFamily="2" charset="2"/>
              <a:buChar char="Ø"/>
            </a:pPr>
            <a:r>
              <a:rPr lang="en-US" altLang="zh-CN" dirty="0">
                <a:latin typeface="等线" panose="02010600030101010101" pitchFamily="2" charset="-122"/>
                <a:ea typeface="等线" panose="02010600030101010101" pitchFamily="2" charset="-122"/>
              </a:rPr>
              <a:t> </a:t>
            </a:r>
            <a:r>
              <a:rPr lang="zh-CN" altLang="en-US" sz="1425" dirty="0">
                <a:latin typeface="等线" panose="02010600030101010101" pitchFamily="2" charset="-122"/>
                <a:ea typeface="等线" panose="02010600030101010101" pitchFamily="2" charset="-122"/>
              </a:rPr>
              <a:t>邻接矩阵 </a:t>
            </a:r>
            <a:r>
              <a:rPr lang="en-US" altLang="zh-CN" sz="1425" dirty="0">
                <a:latin typeface="等线" panose="02010600030101010101" pitchFamily="2" charset="-122"/>
                <a:ea typeface="等线" panose="02010600030101010101" pitchFamily="2" charset="-122"/>
              </a:rPr>
              <a:t>&amp; </a:t>
            </a:r>
            <a:r>
              <a:rPr lang="zh-CN" altLang="en-US" sz="1425" dirty="0">
                <a:latin typeface="等线" panose="02010600030101010101" pitchFamily="2" charset="-122"/>
                <a:ea typeface="等线" panose="02010600030101010101" pitchFamily="2" charset="-122"/>
              </a:rPr>
              <a:t>映射矩阵</a:t>
            </a: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维度大小 </a:t>
            </a:r>
            <a:r>
              <a:rPr lang="en-US" altLang="zh-CN" sz="1275" dirty="0">
                <a:latin typeface="等线" panose="02010600030101010101" pitchFamily="2" charset="-122"/>
                <a:ea typeface="等线" panose="02010600030101010101" pitchFamily="2" charset="-122"/>
              </a:rPr>
              <a:t>~ </a:t>
            </a:r>
            <a:r>
              <a:rPr lang="zh-CN" altLang="en-US" sz="1275" dirty="0">
                <a:latin typeface="等线" panose="02010600030101010101" pitchFamily="2" charset="-122"/>
                <a:ea typeface="等线" panose="02010600030101010101" pitchFamily="2" charset="-122"/>
              </a:rPr>
              <a:t>图规模关系的非线性</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内存与显存的局限性 </a:t>
            </a:r>
            <a:r>
              <a:rPr lang="en-US" altLang="zh-CN" sz="1275" dirty="0">
                <a:latin typeface="等线" panose="02010600030101010101" pitchFamily="2" charset="-122"/>
                <a:ea typeface="等线" panose="02010600030101010101" pitchFamily="2" charset="-122"/>
              </a:rPr>
              <a:t>&amp; </a:t>
            </a:r>
            <a:r>
              <a:rPr lang="zh-CN" altLang="en-US" sz="1275" dirty="0">
                <a:latin typeface="等线" panose="02010600030101010101" pitchFamily="2" charset="-122"/>
                <a:ea typeface="等线" panose="02010600030101010101" pitchFamily="2" charset="-122"/>
              </a:rPr>
              <a:t>计算的复杂性</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endParaRPr lang="en-US" altLang="zh-CN" sz="1275" dirty="0">
              <a:latin typeface="等线" panose="02010600030101010101" pitchFamily="2" charset="-122"/>
              <a:ea typeface="等线" panose="02010600030101010101" pitchFamily="2" charset="-122"/>
            </a:endParaRPr>
          </a:p>
          <a:p>
            <a:pPr>
              <a:buFont typeface="Wingdings" panose="05000000000000000000" pitchFamily="2" charset="2"/>
              <a:buChar char="Ø"/>
            </a:pPr>
            <a:r>
              <a:rPr lang="en-US" altLang="zh-CN" sz="1425" dirty="0">
                <a:latin typeface="等线" panose="02010600030101010101" pitchFamily="2" charset="-122"/>
                <a:ea typeface="等线" panose="02010600030101010101" pitchFamily="2" charset="-122"/>
              </a:rPr>
              <a:t> </a:t>
            </a:r>
            <a:r>
              <a:rPr lang="zh-CN" altLang="en-US" sz="1425" dirty="0">
                <a:latin typeface="等线" panose="02010600030101010101" pitchFamily="2" charset="-122"/>
                <a:ea typeface="等线" panose="02010600030101010101" pitchFamily="2" charset="-122"/>
              </a:rPr>
              <a:t>稀疏矩阵表示</a:t>
            </a:r>
            <a:endParaRPr lang="en-US" altLang="zh-CN" sz="142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空元素数量 </a:t>
            </a:r>
            <a:r>
              <a:rPr lang="en-US" altLang="zh-CN" sz="1275" dirty="0">
                <a:latin typeface="等线" panose="02010600030101010101" pitchFamily="2" charset="-122"/>
                <a:ea typeface="等线" panose="02010600030101010101" pitchFamily="2" charset="-122"/>
              </a:rPr>
              <a:t>&gt;&gt; </a:t>
            </a:r>
            <a:r>
              <a:rPr lang="zh-CN" altLang="en-US" sz="1275" dirty="0">
                <a:latin typeface="等线" panose="02010600030101010101" pitchFamily="2" charset="-122"/>
                <a:ea typeface="等线" panose="02010600030101010101" pitchFamily="2" charset="-122"/>
              </a:rPr>
              <a:t>非空元素数量</a:t>
            </a:r>
            <a:endParaRPr lang="en-US" altLang="zh-CN" sz="1275" dirty="0">
              <a:latin typeface="等线" panose="02010600030101010101" pitchFamily="2" charset="-122"/>
              <a:ea typeface="等线" panose="02010600030101010101" pitchFamily="2" charset="-122"/>
            </a:endParaRPr>
          </a:p>
          <a:p>
            <a:pPr lvl="1">
              <a:buFont typeface="Arial" panose="020B0604020202020204" pitchFamily="34" charset="0"/>
              <a:buChar char="•"/>
            </a:pPr>
            <a:r>
              <a:rPr lang="zh-CN" altLang="en-US" sz="1275" dirty="0">
                <a:latin typeface="等线" panose="02010600030101010101" pitchFamily="2" charset="-122"/>
                <a:ea typeface="等线" panose="02010600030101010101" pitchFamily="2" charset="-122"/>
              </a:rPr>
              <a:t>高维映射矩阵的初次压缩</a:t>
            </a:r>
            <a:endParaRPr lang="en-US" altLang="zh-CN" sz="1275" dirty="0">
              <a:latin typeface="等线" panose="02010600030101010101" pitchFamily="2" charset="-122"/>
              <a:ea typeface="等线" panose="02010600030101010101" pitchFamily="2" charset="-122"/>
            </a:endParaRPr>
          </a:p>
          <a:p>
            <a:pPr lvl="1"/>
            <a:endParaRPr lang="zh-CN" altLang="en-US" dirty="0">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2"/>
          <a:stretch>
            <a:fillRect/>
          </a:stretch>
        </p:blipFill>
        <p:spPr>
          <a:xfrm>
            <a:off x="611560" y="3003798"/>
            <a:ext cx="4963132" cy="16401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总体流程与架构设计</a:t>
            </a:r>
            <a:endParaRPr lang="zh-CN" altLang="en-US" dirty="0"/>
          </a:p>
        </p:txBody>
      </p:sp>
      <p:sp>
        <p:nvSpPr>
          <p:cNvPr id="4" name="Google Shape;61;p14"/>
          <p:cNvSpPr txBox="1"/>
          <p:nvPr/>
        </p:nvSpPr>
        <p:spPr>
          <a:xfrm>
            <a:off x="131779" y="771550"/>
            <a:ext cx="8544677"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buClr>
                <a:srgbClr val="000000"/>
              </a:buClr>
              <a:buFont typeface="Wingdings" panose="05000000000000000000" pitchFamily="2" charset="2"/>
              <a:buChar char="l"/>
            </a:pPr>
            <a:r>
              <a:rPr lang="en-US" sz="1350" dirty="0">
                <a:solidFill>
                  <a:srgbClr val="000000"/>
                </a:solidFill>
                <a:latin typeface="等线" panose="02010600030101010101" pitchFamily="2" charset="-122"/>
                <a:ea typeface="等线" panose="02010600030101010101" pitchFamily="2" charset="-122"/>
              </a:rPr>
              <a:t>  </a:t>
            </a:r>
            <a:r>
              <a:rPr lang="zh-CN" altLang="en-US" sz="1350" dirty="0">
                <a:solidFill>
                  <a:srgbClr val="000000"/>
                </a:solidFill>
                <a:latin typeface="等线" panose="02010600030101010101" pitchFamily="2" charset="-122"/>
                <a:ea typeface="等线" panose="02010600030101010101" pitchFamily="2" charset="-122"/>
              </a:rPr>
              <a:t>根据实体关联数据构建图 </a:t>
            </a:r>
            <a:r>
              <a:rPr lang="en-US" altLang="zh-CN" sz="1350" dirty="0">
                <a:solidFill>
                  <a:srgbClr val="000000"/>
                </a:solidFill>
                <a:latin typeface="等线" panose="02010600030101010101" pitchFamily="2" charset="-122"/>
                <a:ea typeface="等线" panose="02010600030101010101" pitchFamily="2" charset="-122"/>
              </a:rPr>
              <a:t>-&gt;</a:t>
            </a:r>
            <a:r>
              <a:rPr lang="zh-CN" altLang="en-US" sz="1350" dirty="0">
                <a:solidFill>
                  <a:srgbClr val="000000"/>
                </a:solidFill>
                <a:latin typeface="等线" panose="02010600030101010101" pitchFamily="2" charset="-122"/>
                <a:ea typeface="等线" panose="02010600030101010101" pitchFamily="2" charset="-122"/>
              </a:rPr>
              <a:t> 根据样例学习图中的模式 </a:t>
            </a:r>
            <a:r>
              <a:rPr lang="en-US" altLang="zh-CN" sz="1350" dirty="0">
                <a:solidFill>
                  <a:srgbClr val="000000"/>
                </a:solidFill>
                <a:latin typeface="等线" panose="02010600030101010101" pitchFamily="2" charset="-122"/>
                <a:ea typeface="等线" panose="02010600030101010101" pitchFamily="2" charset="-122"/>
              </a:rPr>
              <a:t>-&gt;</a:t>
            </a:r>
            <a:r>
              <a:rPr lang="zh-CN" altLang="en-US" sz="1350" dirty="0">
                <a:solidFill>
                  <a:srgbClr val="000000"/>
                </a:solidFill>
                <a:latin typeface="等线" panose="02010600030101010101" pitchFamily="2" charset="-122"/>
                <a:ea typeface="等线" panose="02010600030101010101" pitchFamily="2" charset="-122"/>
              </a:rPr>
              <a:t>发现符合预期模式的数据，进行预警</a:t>
            </a:r>
            <a:endParaRPr lang="en-US" altLang="zh-CN" sz="2100" dirty="0">
              <a:solidFill>
                <a:srgbClr val="000000"/>
              </a:solidFill>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stretch>
            <a:fillRect/>
          </a:stretch>
        </p:blipFill>
        <p:spPr>
          <a:xfrm>
            <a:off x="351783" y="1419622"/>
            <a:ext cx="8440433" cy="33680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边属性合并</a:t>
            </a:r>
            <a:endParaRPr lang="zh-CN" altLang="en-US" dirty="0"/>
          </a:p>
        </p:txBody>
      </p:sp>
      <p:sp>
        <p:nvSpPr>
          <p:cNvPr id="4" name="Google Shape;61;p14"/>
          <p:cNvSpPr txBox="1"/>
          <p:nvPr/>
        </p:nvSpPr>
        <p:spPr>
          <a:xfrm>
            <a:off x="146495" y="720786"/>
            <a:ext cx="5592415"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000000"/>
              </a:buClr>
              <a:buFont typeface="Wingdings" panose="05000000000000000000" pitchFamily="2" charset="2"/>
              <a:buChar char="l"/>
            </a:pPr>
            <a:r>
              <a:rPr lang="en-US" sz="1350" dirty="0">
                <a:solidFill>
                  <a:srgbClr val="000000"/>
                </a:solidFill>
                <a:latin typeface="等线" panose="02010600030101010101" pitchFamily="2" charset="-122"/>
                <a:ea typeface="等线" panose="02010600030101010101" pitchFamily="2" charset="-122"/>
              </a:rPr>
              <a:t>  </a:t>
            </a:r>
            <a:r>
              <a:rPr lang="en-US" altLang="zh-CN" sz="1350" dirty="0">
                <a:solidFill>
                  <a:srgbClr val="000000"/>
                </a:solidFill>
                <a:latin typeface="等线" panose="02010600030101010101" pitchFamily="2" charset="-122"/>
                <a:ea typeface="等线" panose="02010600030101010101" pitchFamily="2" charset="-122"/>
              </a:rPr>
              <a:t>Multi-Graph </a:t>
            </a:r>
            <a:r>
              <a:rPr lang="zh-CN" altLang="en-US" sz="1350" dirty="0">
                <a:solidFill>
                  <a:srgbClr val="000000"/>
                </a:solidFill>
                <a:latin typeface="等线" panose="02010600030101010101" pitchFamily="2" charset="-122"/>
                <a:ea typeface="等线" panose="02010600030101010101" pitchFamily="2" charset="-122"/>
              </a:rPr>
              <a:t>多边合并</a:t>
            </a:r>
            <a:endParaRPr lang="en-US" altLang="zh-CN" sz="1050" dirty="0">
              <a:solidFill>
                <a:srgbClr val="000000"/>
              </a:solidFill>
              <a:latin typeface="等线" panose="02010600030101010101" pitchFamily="2" charset="-122"/>
              <a:ea typeface="等线" panose="02010600030101010101" pitchFamily="2" charset="-122"/>
            </a:endParaRPr>
          </a:p>
          <a:p>
            <a:pPr marL="0" indent="0">
              <a:lnSpc>
                <a:spcPct val="200000"/>
              </a:lnSpc>
              <a:buClr>
                <a:srgbClr val="000000"/>
              </a:buClr>
              <a:buNone/>
            </a:pPr>
            <a:r>
              <a:rPr lang="en-US" altLang="zh-CN" sz="1950" dirty="0">
                <a:solidFill>
                  <a:srgbClr val="000000"/>
                </a:solidFill>
                <a:latin typeface="等线" panose="02010600030101010101" pitchFamily="2" charset="-122"/>
                <a:ea typeface="等线" panose="02010600030101010101" pitchFamily="2" charset="-122"/>
              </a:rPr>
              <a:t> </a:t>
            </a:r>
            <a:endParaRPr lang="en-US" altLang="zh-CN" sz="1950" dirty="0">
              <a:solidFill>
                <a:srgbClr val="000000"/>
              </a:solidFill>
              <a:latin typeface="等线" panose="02010600030101010101" pitchFamily="2" charset="-122"/>
              <a:ea typeface="等线" panose="02010600030101010101" pitchFamily="2" charset="-122"/>
            </a:endParaRPr>
          </a:p>
        </p:txBody>
      </p:sp>
      <p:sp>
        <p:nvSpPr>
          <p:cNvPr id="5" name="椭圆 4"/>
          <p:cNvSpPr/>
          <p:nvPr/>
        </p:nvSpPr>
        <p:spPr>
          <a:xfrm>
            <a:off x="2142604" y="2130832"/>
            <a:ext cx="360218"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3309849" y="2130831"/>
            <a:ext cx="360218"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连接符: 曲线 17"/>
          <p:cNvCxnSpPr>
            <a:stCxn id="5" idx="7"/>
            <a:endCxn id="6" idx="1"/>
          </p:cNvCxnSpPr>
          <p:nvPr/>
        </p:nvCxnSpPr>
        <p:spPr>
          <a:xfrm rot="5400000" flipH="1" flipV="1">
            <a:off x="2906335" y="1727319"/>
            <a:ext cx="1" cy="912532"/>
          </a:xfrm>
          <a:prstGeom prst="curvedConnector3">
            <a:avLst>
              <a:gd name="adj1" fmla="val 29893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连接符: 曲线 30"/>
          <p:cNvCxnSpPr>
            <a:stCxn id="5" idx="5"/>
            <a:endCxn id="6" idx="3"/>
          </p:cNvCxnSpPr>
          <p:nvPr/>
        </p:nvCxnSpPr>
        <p:spPr>
          <a:xfrm rot="5400000" flipH="1" flipV="1">
            <a:off x="2906334" y="1982031"/>
            <a:ext cx="1" cy="912532"/>
          </a:xfrm>
          <a:prstGeom prst="curvedConnector3">
            <a:avLst>
              <a:gd name="adj1" fmla="val -298937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5" idx="6"/>
          </p:cNvCxnSpPr>
          <p:nvPr/>
        </p:nvCxnSpPr>
        <p:spPr>
          <a:xfrm flipH="1">
            <a:off x="2502823" y="2310939"/>
            <a:ext cx="80702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98962" y="1831763"/>
            <a:ext cx="214745" cy="300082"/>
          </a:xfrm>
          <a:prstGeom prst="rect">
            <a:avLst/>
          </a:prstGeom>
          <a:noFill/>
        </p:spPr>
        <p:txBody>
          <a:bodyPr wrap="square" rtlCol="0">
            <a:spAutoFit/>
          </a:bodyPr>
          <a:lstStyle/>
          <a:p>
            <a:r>
              <a:rPr lang="en-US" altLang="zh-CN" sz="1350" dirty="0"/>
              <a:t>5</a:t>
            </a:r>
            <a:endParaRPr lang="zh-CN" altLang="en-US" sz="1350" dirty="0"/>
          </a:p>
        </p:txBody>
      </p:sp>
      <p:sp>
        <p:nvSpPr>
          <p:cNvPr id="11" name="文本框 10"/>
          <p:cNvSpPr txBox="1"/>
          <p:nvPr/>
        </p:nvSpPr>
        <p:spPr>
          <a:xfrm>
            <a:off x="2762594" y="2194819"/>
            <a:ext cx="360218" cy="300082"/>
          </a:xfrm>
          <a:prstGeom prst="rect">
            <a:avLst/>
          </a:prstGeom>
          <a:noFill/>
        </p:spPr>
        <p:txBody>
          <a:bodyPr wrap="square" rtlCol="0">
            <a:spAutoFit/>
          </a:bodyPr>
          <a:lstStyle/>
          <a:p>
            <a:r>
              <a:rPr lang="en-US" altLang="zh-CN" sz="1350" dirty="0"/>
              <a:t>10</a:t>
            </a:r>
            <a:endParaRPr lang="zh-CN" altLang="en-US" sz="1350" dirty="0"/>
          </a:p>
        </p:txBody>
      </p:sp>
      <p:sp>
        <p:nvSpPr>
          <p:cNvPr id="12" name="文本框 11"/>
          <p:cNvSpPr txBox="1"/>
          <p:nvPr/>
        </p:nvSpPr>
        <p:spPr>
          <a:xfrm>
            <a:off x="2766060" y="2554509"/>
            <a:ext cx="360218" cy="300082"/>
          </a:xfrm>
          <a:prstGeom prst="rect">
            <a:avLst/>
          </a:prstGeom>
          <a:noFill/>
        </p:spPr>
        <p:txBody>
          <a:bodyPr wrap="square" rtlCol="0">
            <a:spAutoFit/>
          </a:bodyPr>
          <a:lstStyle/>
          <a:p>
            <a:r>
              <a:rPr lang="en-US" altLang="zh-CN" sz="1350" dirty="0"/>
              <a:t>15</a:t>
            </a:r>
            <a:endParaRPr lang="zh-CN" altLang="en-US" sz="1350" dirty="0"/>
          </a:p>
        </p:txBody>
      </p:sp>
      <p:sp>
        <p:nvSpPr>
          <p:cNvPr id="13" name="椭圆 12"/>
          <p:cNvSpPr/>
          <p:nvPr/>
        </p:nvSpPr>
        <p:spPr>
          <a:xfrm>
            <a:off x="5100553" y="2130832"/>
            <a:ext cx="360218"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6267798" y="2130831"/>
            <a:ext cx="360218"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 name="直接箭头连接符 14"/>
          <p:cNvCxnSpPr>
            <a:endCxn id="13" idx="6"/>
          </p:cNvCxnSpPr>
          <p:nvPr/>
        </p:nvCxnSpPr>
        <p:spPr>
          <a:xfrm flipH="1">
            <a:off x="5460772" y="2310939"/>
            <a:ext cx="80702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20543" y="2194819"/>
            <a:ext cx="360218" cy="300082"/>
          </a:xfrm>
          <a:prstGeom prst="rect">
            <a:avLst/>
          </a:prstGeom>
          <a:noFill/>
        </p:spPr>
        <p:txBody>
          <a:bodyPr wrap="square" rtlCol="0">
            <a:spAutoFit/>
          </a:bodyPr>
          <a:lstStyle/>
          <a:p>
            <a:r>
              <a:rPr lang="en-US" altLang="zh-CN" sz="1350" dirty="0"/>
              <a:t>10</a:t>
            </a:r>
            <a:endParaRPr lang="zh-CN" altLang="en-US" sz="1350" dirty="0"/>
          </a:p>
        </p:txBody>
      </p:sp>
      <p:cxnSp>
        <p:nvCxnSpPr>
          <p:cNvPr id="17" name="直接箭头连接符 16"/>
          <p:cNvCxnSpPr>
            <a:stCxn id="13" idx="7"/>
            <a:endCxn id="14" idx="1"/>
          </p:cNvCxnSpPr>
          <p:nvPr/>
        </p:nvCxnSpPr>
        <p:spPr>
          <a:xfrm flipV="1">
            <a:off x="5408019" y="2183583"/>
            <a:ext cx="912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647808" y="1906584"/>
            <a:ext cx="598241" cy="300082"/>
          </a:xfrm>
          <a:prstGeom prst="rect">
            <a:avLst/>
          </a:prstGeom>
          <a:noFill/>
        </p:spPr>
        <p:txBody>
          <a:bodyPr wrap="none" rtlCol="0">
            <a:spAutoFit/>
          </a:bodyPr>
          <a:lstStyle/>
          <a:p>
            <a:r>
              <a:rPr lang="en-US" altLang="zh-CN" sz="1350" dirty="0"/>
              <a:t>(5,15)</a:t>
            </a:r>
            <a:endParaRPr lang="zh-CN" altLang="en-US" sz="1350" dirty="0"/>
          </a:p>
        </p:txBody>
      </p:sp>
      <p:sp>
        <p:nvSpPr>
          <p:cNvPr id="19" name="箭头: 右 48"/>
          <p:cNvSpPr/>
          <p:nvPr/>
        </p:nvSpPr>
        <p:spPr>
          <a:xfrm>
            <a:off x="4010440" y="2130831"/>
            <a:ext cx="817418" cy="36021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箭头: 下 49"/>
          <p:cNvSpPr/>
          <p:nvPr/>
        </p:nvSpPr>
        <p:spPr>
          <a:xfrm>
            <a:off x="5702557" y="2651929"/>
            <a:ext cx="432957" cy="1129136"/>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5117874" y="4264550"/>
            <a:ext cx="360218"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6285118" y="4264549"/>
            <a:ext cx="360218"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箭头连接符 22"/>
          <p:cNvCxnSpPr>
            <a:endCxn id="21" idx="6"/>
          </p:cNvCxnSpPr>
          <p:nvPr/>
        </p:nvCxnSpPr>
        <p:spPr>
          <a:xfrm flipH="1">
            <a:off x="5478092" y="4444657"/>
            <a:ext cx="80702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1" idx="7"/>
            <a:endCxn id="22" idx="1"/>
          </p:cNvCxnSpPr>
          <p:nvPr/>
        </p:nvCxnSpPr>
        <p:spPr>
          <a:xfrm flipV="1">
            <a:off x="5425339" y="4317302"/>
            <a:ext cx="912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706691" y="4040302"/>
            <a:ext cx="492443" cy="300082"/>
          </a:xfrm>
          <a:prstGeom prst="rect">
            <a:avLst/>
          </a:prstGeom>
          <a:noFill/>
        </p:spPr>
        <p:txBody>
          <a:bodyPr wrap="none" rtlCol="0">
            <a:spAutoFit/>
          </a:bodyPr>
          <a:lstStyle/>
          <a:p>
            <a:r>
              <a:rPr lang="en-US" altLang="zh-CN" sz="1350" dirty="0"/>
              <a:t>2,20</a:t>
            </a:r>
            <a:endParaRPr lang="zh-CN" altLang="en-US" sz="1350" dirty="0"/>
          </a:p>
        </p:txBody>
      </p:sp>
      <p:sp>
        <p:nvSpPr>
          <p:cNvPr id="26" name="文本框 25"/>
          <p:cNvSpPr txBox="1"/>
          <p:nvPr/>
        </p:nvSpPr>
        <p:spPr>
          <a:xfrm>
            <a:off x="5707552" y="4425591"/>
            <a:ext cx="529934" cy="300082"/>
          </a:xfrm>
          <a:prstGeom prst="rect">
            <a:avLst/>
          </a:prstGeom>
          <a:noFill/>
        </p:spPr>
        <p:txBody>
          <a:bodyPr wrap="square" rtlCol="0">
            <a:spAutoFit/>
          </a:bodyPr>
          <a:lstStyle/>
          <a:p>
            <a:r>
              <a:rPr lang="en-US" altLang="zh-CN" sz="1350" dirty="0"/>
              <a:t>1,10</a:t>
            </a:r>
            <a:endParaRPr lang="zh-CN" altLang="en-US" sz="135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228970" cy="413814"/>
          </a:xfrm>
        </p:spPr>
        <p:txBody>
          <a:bodyPr/>
          <a:lstStyle/>
          <a:p>
            <a:r>
              <a:rPr kumimoji="1" lang="en-US" altLang="zh-CN" dirty="0"/>
              <a:t>Graph Databases</a:t>
            </a:r>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2049" name="Picture 1" descr="page24image38051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7695" y="951570"/>
            <a:ext cx="5240876" cy="38323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边属性合并</a:t>
            </a:r>
            <a:endParaRPr lang="zh-CN" altLang="en-US" dirty="0"/>
          </a:p>
        </p:txBody>
      </p:sp>
      <p:sp>
        <p:nvSpPr>
          <p:cNvPr id="4" name="Google Shape;61;p14"/>
          <p:cNvSpPr txBox="1"/>
          <p:nvPr/>
        </p:nvSpPr>
        <p:spPr>
          <a:xfrm>
            <a:off x="107504" y="336342"/>
            <a:ext cx="5592415"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000000"/>
              </a:buClr>
              <a:buFont typeface="Wingdings" panose="05000000000000000000" pitchFamily="2" charset="2"/>
              <a:buChar char="l"/>
            </a:pPr>
            <a:r>
              <a:rPr lang="en-US" sz="1350" dirty="0">
                <a:solidFill>
                  <a:srgbClr val="000000"/>
                </a:solidFill>
                <a:latin typeface="等线" panose="02010600030101010101" pitchFamily="2" charset="-122"/>
                <a:ea typeface="等线" panose="02010600030101010101" pitchFamily="2" charset="-122"/>
              </a:rPr>
              <a:t>  </a:t>
            </a:r>
            <a:r>
              <a:rPr lang="zh-CN" altLang="en-US" sz="1350" dirty="0">
                <a:solidFill>
                  <a:srgbClr val="000000"/>
                </a:solidFill>
                <a:latin typeface="等线" panose="02010600030101010101" pitchFamily="2" charset="-122"/>
                <a:ea typeface="等线" panose="02010600030101010101" pitchFamily="2" charset="-122"/>
              </a:rPr>
              <a:t>边属性 </a:t>
            </a:r>
            <a:r>
              <a:rPr lang="en-US" altLang="zh-CN" sz="1350" dirty="0">
                <a:solidFill>
                  <a:srgbClr val="000000"/>
                </a:solidFill>
                <a:latin typeface="等线" panose="02010600030101010101" pitchFamily="2" charset="-122"/>
                <a:ea typeface="等线" panose="02010600030101010101" pitchFamily="2" charset="-122"/>
              </a:rPr>
              <a:t>-&gt;</a:t>
            </a:r>
            <a:r>
              <a:rPr lang="zh-CN" altLang="en-US" sz="1350" dirty="0">
                <a:solidFill>
                  <a:srgbClr val="000000"/>
                </a:solidFill>
                <a:latin typeface="等线" panose="02010600030101010101" pitchFamily="2" charset="-122"/>
                <a:ea typeface="等线" panose="02010600030101010101" pitchFamily="2" charset="-122"/>
              </a:rPr>
              <a:t>节点属性</a:t>
            </a:r>
            <a:r>
              <a:rPr lang="en-US" altLang="zh-CN" sz="1950" dirty="0">
                <a:solidFill>
                  <a:srgbClr val="000000"/>
                </a:solidFill>
                <a:latin typeface="等线" panose="02010600030101010101" pitchFamily="2" charset="-122"/>
                <a:ea typeface="等线" panose="02010600030101010101" pitchFamily="2" charset="-122"/>
              </a:rPr>
              <a:t> </a:t>
            </a:r>
            <a:endParaRPr lang="en-US" altLang="zh-CN" sz="1950" dirty="0">
              <a:solidFill>
                <a:srgbClr val="000000"/>
              </a:solidFill>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63017" y="1491630"/>
            <a:ext cx="8973479" cy="24051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图向量化</a:t>
            </a:r>
            <a:endParaRPr lang="zh-CN" altLang="en-US" dirty="0"/>
          </a:p>
        </p:txBody>
      </p:sp>
      <p:sp>
        <p:nvSpPr>
          <p:cNvPr id="5" name="Google Shape;61;p14"/>
          <p:cNvSpPr txBox="1"/>
          <p:nvPr/>
        </p:nvSpPr>
        <p:spPr>
          <a:xfrm>
            <a:off x="224291" y="690033"/>
            <a:ext cx="5592415"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000000"/>
              </a:buClr>
              <a:buFont typeface="Wingdings" panose="05000000000000000000" pitchFamily="2" charset="2"/>
              <a:buChar char="l"/>
            </a:pPr>
            <a:r>
              <a:rPr lang="en-US" sz="1350" dirty="0">
                <a:solidFill>
                  <a:srgbClr val="000000"/>
                </a:solidFill>
                <a:latin typeface="等线" panose="02010600030101010101" pitchFamily="2" charset="-122"/>
                <a:ea typeface="等线" panose="02010600030101010101" pitchFamily="2" charset="-122"/>
              </a:rPr>
              <a:t>  </a:t>
            </a:r>
            <a:r>
              <a:rPr lang="en-US" altLang="zh-CN" sz="1350" dirty="0">
                <a:solidFill>
                  <a:srgbClr val="000000"/>
                </a:solidFill>
                <a:latin typeface="等线" panose="02010600030101010101" pitchFamily="2" charset="-122"/>
                <a:ea typeface="等线" panose="02010600030101010101" pitchFamily="2" charset="-122"/>
              </a:rPr>
              <a:t>Graph -&gt; Vector</a:t>
            </a:r>
            <a:endParaRPr lang="en-US" altLang="zh-CN" sz="1950" dirty="0">
              <a:solidFill>
                <a:srgbClr val="000000"/>
              </a:solidFill>
              <a:latin typeface="等线" panose="02010600030101010101" pitchFamily="2" charset="-122"/>
              <a:ea typeface="等线" panose="02010600030101010101" pitchFamily="2" charset="-122"/>
            </a:endParaRPr>
          </a:p>
        </p:txBody>
      </p:sp>
      <p:sp>
        <p:nvSpPr>
          <p:cNvPr id="6" name="文本框 5"/>
          <p:cNvSpPr txBox="1"/>
          <p:nvPr/>
        </p:nvSpPr>
        <p:spPr>
          <a:xfrm>
            <a:off x="3043406" y="1242548"/>
            <a:ext cx="3210791" cy="3647152"/>
          </a:xfrm>
          <a:prstGeom prst="rect">
            <a:avLst/>
          </a:prstGeom>
          <a:noFill/>
        </p:spPr>
        <p:txBody>
          <a:bodyPr wrap="square" rtlCol="0">
            <a:spAutoFit/>
          </a:bodyPr>
          <a:lstStyle/>
          <a:p>
            <a:r>
              <a:rPr lang="en-US" altLang="zh-CN" sz="1050" dirty="0">
                <a:latin typeface="Consolas" panose="020B0609020204030204" pitchFamily="49" charset="0"/>
              </a:rPr>
              <a:t>data = {</a:t>
            </a:r>
            <a:endParaRPr lang="en-US" altLang="zh-CN" sz="1050" dirty="0">
              <a:latin typeface="Consolas" panose="020B0609020204030204" pitchFamily="49" charset="0"/>
            </a:endParaRPr>
          </a:p>
          <a:p>
            <a:r>
              <a:rPr lang="en-US" altLang="zh-CN" sz="1050" dirty="0">
                <a:latin typeface="Consolas" panose="020B0609020204030204" pitchFamily="49" charset="0"/>
              </a:rPr>
              <a:t>  time: 2019-01,</a:t>
            </a:r>
            <a:endParaRPr lang="en-US" altLang="zh-CN" sz="1050" dirty="0">
              <a:latin typeface="Consolas" panose="020B0609020204030204" pitchFamily="49" charset="0"/>
            </a:endParaRPr>
          </a:p>
          <a:p>
            <a:r>
              <a:rPr lang="en-US" altLang="zh-CN" sz="1050" dirty="0">
                <a:latin typeface="Consolas" panose="020B0609020204030204" pitchFamily="49" charset="0"/>
              </a:rPr>
              <a:t>  type: train,</a:t>
            </a:r>
            <a:endParaRPr lang="en-US" altLang="zh-CN" sz="1050" dirty="0">
              <a:latin typeface="Consolas" panose="020B0609020204030204" pitchFamily="49" charset="0"/>
            </a:endParaRPr>
          </a:p>
          <a:p>
            <a:r>
              <a:rPr lang="en-US" altLang="zh-CN" sz="1050" dirty="0">
                <a:latin typeface="Consolas" panose="020B0609020204030204" pitchFamily="49" charset="0"/>
              </a:rPr>
              <a:t>  data: </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 </a:t>
            </a:r>
            <a:endParaRPr lang="en-US" altLang="zh-CN" sz="1050" dirty="0">
              <a:latin typeface="Consolas" panose="020B0609020204030204" pitchFamily="49" charset="0"/>
            </a:endParaRPr>
          </a:p>
          <a:p>
            <a:r>
              <a:rPr lang="en-US" altLang="zh-CN" sz="1050" dirty="0">
                <a:latin typeface="Consolas" panose="020B0609020204030204" pitchFamily="49" charset="0"/>
              </a:rPr>
              <a:t>       id: 1,</a:t>
            </a:r>
            <a:endParaRPr lang="en-US" altLang="zh-CN" sz="1050" dirty="0">
              <a:latin typeface="Consolas" panose="020B0609020204030204" pitchFamily="49" charset="0"/>
            </a:endParaRPr>
          </a:p>
          <a:p>
            <a:r>
              <a:rPr lang="en-US" altLang="zh-CN" sz="1050" dirty="0">
                <a:latin typeface="Consolas" panose="020B0609020204030204" pitchFamily="49" charset="0"/>
              </a:rPr>
              <a:t>       label: 1,</a:t>
            </a:r>
            <a:endParaRPr lang="en-US" altLang="zh-CN" sz="1050" dirty="0">
              <a:latin typeface="Consolas" panose="020B0609020204030204" pitchFamily="49" charset="0"/>
            </a:endParaRPr>
          </a:p>
          <a:p>
            <a:r>
              <a:rPr lang="en-US" altLang="zh-CN" sz="1050" dirty="0">
                <a:latin typeface="Consolas" panose="020B0609020204030204" pitchFamily="49" charset="0"/>
              </a:rPr>
              <a:t>       neighbors: [{</a:t>
            </a:r>
            <a:endParaRPr lang="en-US" altLang="zh-CN" sz="1050" dirty="0">
              <a:latin typeface="Consolas" panose="020B0609020204030204" pitchFamily="49" charset="0"/>
            </a:endParaRPr>
          </a:p>
          <a:p>
            <a:r>
              <a:rPr lang="en-US" altLang="zh-CN" sz="1050" dirty="0">
                <a:latin typeface="Consolas" panose="020B0609020204030204" pitchFamily="49" charset="0"/>
              </a:rPr>
              <a:t>           id: 1,</a:t>
            </a:r>
            <a:endParaRPr lang="en-US" altLang="zh-CN" sz="1050" dirty="0">
              <a:latin typeface="Consolas" panose="020B0609020204030204" pitchFamily="49" charset="0"/>
            </a:endParaRPr>
          </a:p>
          <a:p>
            <a:r>
              <a:rPr lang="en-US" altLang="zh-CN" sz="1050" dirty="0">
                <a:latin typeface="Consolas" panose="020B0609020204030204" pitchFamily="49" charset="0"/>
              </a:rPr>
              <a:t>           </a:t>
            </a:r>
            <a:r>
              <a:rPr lang="en-US" altLang="zh-CN" sz="1050" dirty="0" err="1">
                <a:latin typeface="Consolas" panose="020B0609020204030204" pitchFamily="49" charset="0"/>
              </a:rPr>
              <a:t>attr</a:t>
            </a:r>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layer: 0,</a:t>
            </a:r>
            <a:endParaRPr lang="en-US" altLang="zh-CN" sz="1050" dirty="0">
              <a:latin typeface="Consolas" panose="020B0609020204030204" pitchFamily="49" charset="0"/>
            </a:endParaRPr>
          </a:p>
          <a:p>
            <a:r>
              <a:rPr lang="en-US" altLang="zh-CN" sz="1050" dirty="0">
                <a:latin typeface="Consolas" panose="020B0609020204030204" pitchFamily="49" charset="0"/>
              </a:rPr>
              <a:t>               origin: [1.0, 1.0],</a:t>
            </a:r>
            <a:endParaRPr lang="en-US" altLang="zh-CN" sz="1050" dirty="0">
              <a:latin typeface="Consolas" panose="020B0609020204030204" pitchFamily="49" charset="0"/>
            </a:endParaRPr>
          </a:p>
          <a:p>
            <a:r>
              <a:rPr lang="en-US" altLang="zh-CN" sz="1050" dirty="0">
                <a:latin typeface="Consolas" panose="020B0609020204030204" pitchFamily="49" charset="0"/>
              </a:rPr>
              <a:t>               summable: [1.0, 2.0]</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en-US" altLang="zh-CN" sz="1050" dirty="0">
              <a:latin typeface="Consolas" panose="020B0609020204030204" pitchFamily="49" charset="0"/>
            </a:endParaRPr>
          </a:p>
          <a:p>
            <a:r>
              <a:rPr lang="en-US" altLang="zh-CN" sz="1050" dirty="0">
                <a:latin typeface="Consolas" panose="020B0609020204030204" pitchFamily="49" charset="0"/>
              </a:rPr>
              <a:t>}</a:t>
            </a:r>
            <a:endParaRPr lang="en-US" altLang="zh-CN" sz="1050" dirty="0">
              <a:latin typeface="Consolas" panose="020B0609020204030204" pitchFamily="49" charset="0"/>
            </a:endParaRPr>
          </a:p>
          <a:p>
            <a:r>
              <a:rPr lang="en-US" altLang="zh-CN" sz="1050" dirty="0">
                <a:latin typeface="Consolas" panose="020B0609020204030204" pitchFamily="49" charset="0"/>
              </a:rPr>
              <a:t>   </a:t>
            </a:r>
            <a:endParaRPr lang="zh-CN" altLang="en-US" sz="1050" dirty="0">
              <a:latin typeface="Consolas" panose="020B0609020204030204" pitchFamily="49" charset="0"/>
            </a:endParaRPr>
          </a:p>
        </p:txBody>
      </p:sp>
      <p:cxnSp>
        <p:nvCxnSpPr>
          <p:cNvPr id="8" name="直接箭头连接符 7"/>
          <p:cNvCxnSpPr/>
          <p:nvPr/>
        </p:nvCxnSpPr>
        <p:spPr>
          <a:xfrm flipV="1">
            <a:off x="4293432" y="1409727"/>
            <a:ext cx="710738" cy="81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04170" y="1275606"/>
            <a:ext cx="648392"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时间</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10" name="直接箭头连接符 9"/>
          <p:cNvCxnSpPr/>
          <p:nvPr/>
        </p:nvCxnSpPr>
        <p:spPr>
          <a:xfrm flipV="1">
            <a:off x="4183288" y="1657954"/>
            <a:ext cx="749185" cy="44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981039" y="1539498"/>
            <a:ext cx="786863"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数据类型</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14" name="直接箭头连接符 13"/>
          <p:cNvCxnSpPr/>
          <p:nvPr/>
        </p:nvCxnSpPr>
        <p:spPr>
          <a:xfrm>
            <a:off x="3699072" y="1865845"/>
            <a:ext cx="796463" cy="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19682" y="1772032"/>
            <a:ext cx="786863"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数据</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17" name="直接箭头连接符 16"/>
          <p:cNvCxnSpPr/>
          <p:nvPr/>
        </p:nvCxnSpPr>
        <p:spPr>
          <a:xfrm flipV="1">
            <a:off x="4140166" y="2225372"/>
            <a:ext cx="710738" cy="81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902588" y="2079186"/>
            <a:ext cx="865314"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中心节点</a:t>
            </a:r>
            <a:r>
              <a:rPr lang="en-US" altLang="zh-CN" sz="1050" dirty="0">
                <a:solidFill>
                  <a:srgbClr val="C9151E"/>
                </a:solidFill>
                <a:latin typeface="等线" panose="02010600030101010101" pitchFamily="2" charset="-122"/>
                <a:ea typeface="等线" panose="02010600030101010101" pitchFamily="2" charset="-122"/>
              </a:rPr>
              <a:t>ID</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19" name="直接箭头连接符 18"/>
          <p:cNvCxnSpPr/>
          <p:nvPr/>
        </p:nvCxnSpPr>
        <p:spPr>
          <a:xfrm flipV="1">
            <a:off x="4347984" y="2402586"/>
            <a:ext cx="710738" cy="81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058722" y="2284122"/>
            <a:ext cx="1041419"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中心节点标签</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21" name="直接箭头连接符 20"/>
          <p:cNvCxnSpPr/>
          <p:nvPr/>
        </p:nvCxnSpPr>
        <p:spPr>
          <a:xfrm flipV="1">
            <a:off x="4648801" y="2601221"/>
            <a:ext cx="710738" cy="3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359539" y="2485804"/>
            <a:ext cx="865314"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邻居节点</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23" name="直接箭头连接符 22"/>
          <p:cNvCxnSpPr/>
          <p:nvPr/>
        </p:nvCxnSpPr>
        <p:spPr>
          <a:xfrm>
            <a:off x="4441232" y="2814929"/>
            <a:ext cx="681395" cy="10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142244" y="2731194"/>
            <a:ext cx="865314"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邻居节点</a:t>
            </a:r>
            <a:r>
              <a:rPr lang="en-US" altLang="zh-CN" sz="1050" dirty="0">
                <a:solidFill>
                  <a:srgbClr val="C9151E"/>
                </a:solidFill>
                <a:latin typeface="等线" panose="02010600030101010101" pitchFamily="2" charset="-122"/>
                <a:ea typeface="等线" panose="02010600030101010101" pitchFamily="2" charset="-122"/>
              </a:rPr>
              <a:t>ID</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27" name="直接箭头连接符 26"/>
          <p:cNvCxnSpPr/>
          <p:nvPr/>
        </p:nvCxnSpPr>
        <p:spPr>
          <a:xfrm>
            <a:off x="4947166" y="3098785"/>
            <a:ext cx="681395" cy="10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641641" y="2993933"/>
            <a:ext cx="1337994"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距中心节点距离</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29" name="直接箭头连接符 28"/>
          <p:cNvCxnSpPr/>
          <p:nvPr/>
        </p:nvCxnSpPr>
        <p:spPr>
          <a:xfrm flipH="1" flipV="1">
            <a:off x="3554638" y="3121316"/>
            <a:ext cx="628651" cy="159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169347" y="2983368"/>
            <a:ext cx="1385292" cy="253916"/>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邻居节点原始属性</a:t>
            </a:r>
            <a:endParaRPr lang="zh-CN" altLang="en-US" sz="1050" dirty="0">
              <a:solidFill>
                <a:srgbClr val="C9151E"/>
              </a:solidFill>
              <a:latin typeface="等线" panose="02010600030101010101" pitchFamily="2" charset="-122"/>
              <a:ea typeface="等线" panose="02010600030101010101" pitchFamily="2" charset="-122"/>
            </a:endParaRPr>
          </a:p>
        </p:txBody>
      </p:sp>
      <p:cxnSp>
        <p:nvCxnSpPr>
          <p:cNvPr id="33" name="直接箭头连接符 32"/>
          <p:cNvCxnSpPr/>
          <p:nvPr/>
        </p:nvCxnSpPr>
        <p:spPr>
          <a:xfrm flipH="1" flipV="1">
            <a:off x="3486058" y="3409011"/>
            <a:ext cx="655148" cy="4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169347" y="3293594"/>
            <a:ext cx="1316711" cy="415498"/>
          </a:xfrm>
          <a:prstGeom prst="rect">
            <a:avLst/>
          </a:prstGeom>
          <a:noFill/>
        </p:spPr>
        <p:txBody>
          <a:bodyPr wrap="square" rtlCol="0">
            <a:spAutoFit/>
          </a:bodyPr>
          <a:lstStyle/>
          <a:p>
            <a:r>
              <a:rPr lang="zh-CN" altLang="en-US" sz="1050" dirty="0">
                <a:solidFill>
                  <a:srgbClr val="C9151E"/>
                </a:solidFill>
                <a:latin typeface="等线" panose="02010600030101010101" pitchFamily="2" charset="-122"/>
                <a:ea typeface="等线" panose="02010600030101010101" pitchFamily="2" charset="-122"/>
              </a:rPr>
              <a:t>邻居节点可加属性   （边合并属性）</a:t>
            </a:r>
            <a:endParaRPr lang="zh-CN" altLang="en-US" sz="1050" dirty="0">
              <a:solidFill>
                <a:srgbClr val="C9151E"/>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图向量化</a:t>
            </a:r>
            <a:endParaRPr lang="zh-CN" altLang="en-US" dirty="0"/>
          </a:p>
        </p:txBody>
      </p:sp>
      <p:sp>
        <p:nvSpPr>
          <p:cNvPr id="4" name="Google Shape;61;p14"/>
          <p:cNvSpPr txBox="1"/>
          <p:nvPr/>
        </p:nvSpPr>
        <p:spPr>
          <a:xfrm>
            <a:off x="107504" y="519522"/>
            <a:ext cx="5592415"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000000"/>
              </a:buClr>
              <a:buFont typeface="Wingdings" panose="05000000000000000000" pitchFamily="2" charset="2"/>
              <a:buChar char="l"/>
            </a:pPr>
            <a:r>
              <a:rPr lang="en-US" sz="1350" dirty="0">
                <a:solidFill>
                  <a:srgbClr val="000000"/>
                </a:solidFill>
                <a:latin typeface="等线" panose="02010600030101010101" pitchFamily="2" charset="-122"/>
                <a:ea typeface="等线" panose="02010600030101010101" pitchFamily="2" charset="-122"/>
              </a:rPr>
              <a:t>  </a:t>
            </a:r>
            <a:r>
              <a:rPr lang="zh-CN" altLang="en-US" sz="1350" dirty="0">
                <a:solidFill>
                  <a:srgbClr val="000000"/>
                </a:solidFill>
                <a:latin typeface="等线" panose="02010600030101010101" pitchFamily="2" charset="-122"/>
                <a:ea typeface="等线" panose="02010600030101010101" pitchFamily="2" charset="-122"/>
              </a:rPr>
              <a:t> </a:t>
            </a:r>
            <a:r>
              <a:rPr lang="en-US" sz="1350" dirty="0" err="1">
                <a:solidFill>
                  <a:srgbClr val="000000"/>
                </a:solidFill>
                <a:latin typeface="等线" panose="02010600030101010101" pitchFamily="2" charset="-122"/>
                <a:ea typeface="等线" panose="02010600030101010101" pitchFamily="2" charset="-122"/>
              </a:rPr>
              <a:t>G</a:t>
            </a:r>
            <a:r>
              <a:rPr lang="en-US" altLang="zh-CN" sz="1350" dirty="0" err="1">
                <a:solidFill>
                  <a:srgbClr val="000000"/>
                </a:solidFill>
                <a:latin typeface="等线" panose="02010600030101010101" pitchFamily="2" charset="-122"/>
                <a:ea typeface="等线" panose="02010600030101010101" pitchFamily="2" charset="-122"/>
              </a:rPr>
              <a:t>raphX</a:t>
            </a:r>
            <a:r>
              <a:rPr lang="en-US" altLang="zh-CN" sz="1350" dirty="0">
                <a:solidFill>
                  <a:srgbClr val="000000"/>
                </a:solidFill>
                <a:latin typeface="等线" panose="02010600030101010101" pitchFamily="2" charset="-122"/>
                <a:ea typeface="等线" panose="02010600030101010101" pitchFamily="2" charset="-122"/>
              </a:rPr>
              <a:t> (Pregel</a:t>
            </a:r>
            <a:r>
              <a:rPr lang="zh-CN" altLang="en-US" sz="1350" dirty="0">
                <a:solidFill>
                  <a:srgbClr val="000000"/>
                </a:solidFill>
                <a:latin typeface="等线" panose="02010600030101010101" pitchFamily="2" charset="-122"/>
                <a:ea typeface="等线" panose="02010600030101010101" pitchFamily="2" charset="-122"/>
              </a:rPr>
              <a:t>迭代计算</a:t>
            </a:r>
            <a:r>
              <a:rPr lang="en-US" altLang="zh-CN" sz="1350" dirty="0">
                <a:solidFill>
                  <a:srgbClr val="000000"/>
                </a:solidFill>
                <a:latin typeface="等线" panose="02010600030101010101" pitchFamily="2" charset="-122"/>
                <a:ea typeface="等线" panose="02010600030101010101" pitchFamily="2" charset="-122"/>
              </a:rPr>
              <a:t>)</a:t>
            </a:r>
            <a:endParaRPr lang="en-US" altLang="zh-CN" sz="1350" dirty="0">
              <a:solidFill>
                <a:srgbClr val="000000"/>
              </a:solidFill>
              <a:latin typeface="等线" panose="02010600030101010101" pitchFamily="2" charset="-122"/>
              <a:ea typeface="等线" panose="02010600030101010101" pitchFamily="2" charset="-122"/>
            </a:endParaRPr>
          </a:p>
          <a:p>
            <a:pPr>
              <a:lnSpc>
                <a:spcPct val="200000"/>
              </a:lnSpc>
              <a:buClr>
                <a:srgbClr val="000000"/>
              </a:buClr>
              <a:buFont typeface="Wingdings" panose="05000000000000000000" pitchFamily="2" charset="2"/>
              <a:buChar char="l"/>
            </a:pPr>
            <a:r>
              <a:rPr lang="en-US" altLang="zh-CN" sz="1350" dirty="0">
                <a:solidFill>
                  <a:srgbClr val="000000"/>
                </a:solidFill>
                <a:latin typeface="等线" panose="02010600030101010101" pitchFamily="2" charset="-122"/>
                <a:ea typeface="等线" panose="02010600030101010101" pitchFamily="2" charset="-122"/>
              </a:rPr>
              <a:t>  </a:t>
            </a:r>
            <a:r>
              <a:rPr lang="zh-CN" altLang="en-US" sz="1350" dirty="0">
                <a:solidFill>
                  <a:srgbClr val="000000"/>
                </a:solidFill>
                <a:latin typeface="等线" panose="02010600030101010101" pitchFamily="2" charset="-122"/>
                <a:ea typeface="等线" panose="02010600030101010101" pitchFamily="2" charset="-122"/>
              </a:rPr>
              <a:t>设置传播层数上限</a:t>
            </a:r>
            <a:endParaRPr lang="en-US" altLang="zh-CN" sz="1350" dirty="0">
              <a:solidFill>
                <a:srgbClr val="000000"/>
              </a:solidFill>
              <a:latin typeface="等线" panose="02010600030101010101" pitchFamily="2" charset="-122"/>
              <a:ea typeface="等线" panose="02010600030101010101" pitchFamily="2" charset="-122"/>
            </a:endParaRPr>
          </a:p>
          <a:p>
            <a:pPr>
              <a:lnSpc>
                <a:spcPct val="200000"/>
              </a:lnSpc>
              <a:buClr>
                <a:srgbClr val="000000"/>
              </a:buClr>
              <a:buFont typeface="Wingdings" panose="05000000000000000000" pitchFamily="2" charset="2"/>
              <a:buChar char="l"/>
            </a:pPr>
            <a:r>
              <a:rPr lang="en-US" altLang="zh-CN" sz="1350" dirty="0">
                <a:solidFill>
                  <a:srgbClr val="000000"/>
                </a:solidFill>
                <a:latin typeface="等线" panose="02010600030101010101" pitchFamily="2" charset="-122"/>
                <a:ea typeface="等线" panose="02010600030101010101" pitchFamily="2" charset="-122"/>
              </a:rPr>
              <a:t>  </a:t>
            </a:r>
            <a:r>
              <a:rPr lang="zh-CN" altLang="en-US" sz="1350" dirty="0">
                <a:solidFill>
                  <a:srgbClr val="000000"/>
                </a:solidFill>
                <a:latin typeface="等线" panose="02010600030101010101" pitchFamily="2" charset="-122"/>
                <a:ea typeface="等线" panose="02010600030101010101" pitchFamily="2" charset="-122"/>
              </a:rPr>
              <a:t>固定的邻居数量（</a:t>
            </a:r>
            <a:r>
              <a:rPr lang="en-US" altLang="zh-CN" sz="1350" dirty="0">
                <a:solidFill>
                  <a:srgbClr val="000000"/>
                </a:solidFill>
                <a:latin typeface="等线" panose="02010600030101010101" pitchFamily="2" charset="-122"/>
                <a:ea typeface="等线" panose="02010600030101010101" pitchFamily="2" charset="-122"/>
              </a:rPr>
              <a:t>Fixed-Size)</a:t>
            </a:r>
            <a:endParaRPr lang="en-US" altLang="zh-CN" sz="1350" dirty="0">
              <a:solidFill>
                <a:srgbClr val="000000"/>
              </a:solidFill>
              <a:latin typeface="等线" panose="02010600030101010101" pitchFamily="2" charset="-122"/>
              <a:ea typeface="等线" panose="02010600030101010101" pitchFamily="2" charset="-122"/>
            </a:endParaRPr>
          </a:p>
          <a:p>
            <a:pPr>
              <a:lnSpc>
                <a:spcPct val="200000"/>
              </a:lnSpc>
              <a:buClr>
                <a:srgbClr val="000000"/>
              </a:buClr>
              <a:buFont typeface="Wingdings" panose="05000000000000000000" pitchFamily="2" charset="2"/>
              <a:buChar char="l"/>
            </a:pPr>
            <a:r>
              <a:rPr lang="en-US" altLang="zh-CN" sz="1350" dirty="0">
                <a:solidFill>
                  <a:srgbClr val="000000"/>
                </a:solidFill>
                <a:latin typeface="等线" panose="02010600030101010101" pitchFamily="2" charset="-122"/>
                <a:ea typeface="等线" panose="02010600030101010101" pitchFamily="2" charset="-122"/>
              </a:rPr>
              <a:t>  </a:t>
            </a:r>
            <a:r>
              <a:rPr lang="zh-CN" altLang="en-US" sz="1350" dirty="0">
                <a:solidFill>
                  <a:srgbClr val="000000"/>
                </a:solidFill>
                <a:latin typeface="等线" panose="02010600030101010101" pitchFamily="2" charset="-122"/>
                <a:ea typeface="等线" panose="02010600030101010101" pitchFamily="2" charset="-122"/>
              </a:rPr>
              <a:t>结果存储到</a:t>
            </a:r>
            <a:r>
              <a:rPr lang="en-US" altLang="zh-CN" sz="1350" dirty="0">
                <a:solidFill>
                  <a:srgbClr val="000000"/>
                </a:solidFill>
                <a:latin typeface="等线" panose="02010600030101010101" pitchFamily="2" charset="-122"/>
                <a:ea typeface="等线" panose="02010600030101010101" pitchFamily="2" charset="-122"/>
              </a:rPr>
              <a:t>MongoDB</a:t>
            </a:r>
            <a:r>
              <a:rPr lang="zh-CN" altLang="en-US" sz="1350" dirty="0">
                <a:solidFill>
                  <a:srgbClr val="000000"/>
                </a:solidFill>
                <a:latin typeface="等线" panose="02010600030101010101" pitchFamily="2" charset="-122"/>
                <a:ea typeface="等线" panose="02010600030101010101" pitchFamily="2" charset="-122"/>
              </a:rPr>
              <a:t>中 （</a:t>
            </a:r>
            <a:r>
              <a:rPr lang="en-US" altLang="zh-CN" sz="1350" dirty="0">
                <a:solidFill>
                  <a:srgbClr val="000000"/>
                </a:solidFill>
                <a:latin typeface="等线" panose="02010600030101010101" pitchFamily="2" charset="-122"/>
                <a:ea typeface="等线" panose="02010600030101010101" pitchFamily="2" charset="-122"/>
              </a:rPr>
              <a:t>Hiding Processing Latency</a:t>
            </a:r>
            <a:r>
              <a:rPr lang="zh-CN" altLang="en-US" sz="1350" dirty="0">
                <a:solidFill>
                  <a:srgbClr val="000000"/>
                </a:solidFill>
                <a:latin typeface="等线" panose="02010600030101010101" pitchFamily="2" charset="-122"/>
                <a:ea typeface="等线" panose="02010600030101010101" pitchFamily="2" charset="-122"/>
              </a:rPr>
              <a:t>）</a:t>
            </a:r>
            <a:endParaRPr lang="en-US" altLang="zh-CN" sz="1350" dirty="0">
              <a:solidFill>
                <a:srgbClr val="000000"/>
              </a:solidFill>
              <a:latin typeface="等线" panose="02010600030101010101" pitchFamily="2" charset="-122"/>
              <a:ea typeface="等线" panose="02010600030101010101" pitchFamily="2" charset="-122"/>
            </a:endParaRPr>
          </a:p>
          <a:p>
            <a:pPr>
              <a:lnSpc>
                <a:spcPct val="200000"/>
              </a:lnSpc>
              <a:buClr>
                <a:srgbClr val="000000"/>
              </a:buClr>
              <a:buFont typeface="Wingdings" panose="05000000000000000000" pitchFamily="2" charset="2"/>
              <a:buChar char="l"/>
            </a:pPr>
            <a:endParaRPr lang="en-US" altLang="zh-CN" sz="1950" dirty="0">
              <a:solidFill>
                <a:srgbClr val="000000"/>
              </a:solidFill>
              <a:latin typeface="等线" panose="02010600030101010101" pitchFamily="2" charset="-122"/>
              <a:ea typeface="等线" panose="02010600030101010101" pitchFamily="2" charset="-122"/>
            </a:endParaRPr>
          </a:p>
        </p:txBody>
      </p:sp>
      <p:pic>
        <p:nvPicPr>
          <p:cNvPr id="5" name="内容占位符 3"/>
          <p:cNvPicPr/>
          <p:nvPr/>
        </p:nvPicPr>
        <p:blipFill>
          <a:blip r:embed="rId1"/>
          <a:stretch>
            <a:fillRect/>
          </a:stretch>
        </p:blipFill>
        <p:spPr>
          <a:xfrm>
            <a:off x="1079612" y="2859782"/>
            <a:ext cx="6984776" cy="170909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normAutofit/>
          </a:bodyPr>
          <a:lstStyle/>
          <a:p>
            <a:r>
              <a:rPr lang="en-US" altLang="zh-CN" dirty="0"/>
              <a:t>Graph Databases</a:t>
            </a:r>
            <a:r>
              <a:rPr lang="en-US" altLang="en-US" dirty="0"/>
              <a:t>:</a:t>
            </a:r>
            <a:r>
              <a:rPr lang="en-US" altLang="zh-CN" dirty="0"/>
              <a:t> NEW OPPORTUNITIES FOR CONNECTED DATA </a:t>
            </a:r>
            <a:endParaRPr lang="en-US" altLang="zh-CN" dirty="0"/>
          </a:p>
          <a:p>
            <a:pPr lvl="1">
              <a:buSzPct val="100000"/>
              <a:defRPr/>
            </a:pPr>
            <a:r>
              <a:rPr lang="en-US" altLang="zh-CN" dirty="0">
                <a:hlinkClick r:id="rId1"/>
              </a:rPr>
              <a:t>http://graphdatabases.com/?ref=blog&amp;_ga=2.114598147.542116335.1524369358-1583480045.1524187154</a:t>
            </a:r>
            <a:r>
              <a:rPr lang="en-US" altLang="en-US" dirty="0"/>
              <a:t> </a:t>
            </a:r>
            <a:endParaRPr lang="en-US" altLang="zh-CN" dirty="0"/>
          </a:p>
          <a:p>
            <a:pPr>
              <a:buSzPct val="100000"/>
              <a:defRPr/>
            </a:pPr>
            <a:r>
              <a:rPr lang="en-US" altLang="zh-CN" dirty="0"/>
              <a:t>Neo4j</a:t>
            </a:r>
            <a:r>
              <a:rPr lang="zh-CN" altLang="en-US" dirty="0"/>
              <a:t>图数据库简介和底层原理</a:t>
            </a:r>
            <a:endParaRPr lang="zh-CN" altLang="en-US" dirty="0"/>
          </a:p>
          <a:p>
            <a:pPr lvl="1">
              <a:buSzPct val="100000"/>
              <a:defRPr/>
            </a:pPr>
            <a:r>
              <a:rPr lang="en-US" altLang="zh-CN" dirty="0">
                <a:hlinkClick r:id="rId2"/>
              </a:rPr>
              <a:t>https://blog.csdn.net/bluejoe2000/article/details/72978478</a:t>
            </a:r>
            <a:r>
              <a:rPr lang="en-US" altLang="en-US" dirty="0"/>
              <a:t> </a:t>
            </a:r>
            <a:endParaRPr lang="en-US" altLang="en-US" dirty="0"/>
          </a:p>
          <a:p>
            <a:pPr>
              <a:buSzPct val="100000"/>
              <a:defRPr/>
            </a:pPr>
            <a:r>
              <a:rPr lang="en-US" altLang="zh-CN" dirty="0"/>
              <a:t>Neo4j</a:t>
            </a:r>
            <a:r>
              <a:rPr lang="zh-CN" altLang="en-US" dirty="0"/>
              <a:t> </a:t>
            </a:r>
            <a:r>
              <a:rPr lang="en-US" altLang="zh-CN" dirty="0"/>
              <a:t>install</a:t>
            </a:r>
            <a:endParaRPr lang="en-US" altLang="zh-CN" dirty="0"/>
          </a:p>
          <a:p>
            <a:pPr lvl="1">
              <a:buSzPct val="100000"/>
              <a:defRPr/>
            </a:pPr>
            <a:r>
              <a:rPr lang="en-US" altLang="zh-CN" dirty="0">
                <a:hlinkClick r:id="rId3"/>
              </a:rPr>
              <a:t>https://neo4j.com/download-thanks/?edition=community&amp;release=4.3.3&amp;flavour=unix</a:t>
            </a:r>
            <a:r>
              <a:rPr lang="zh-CN" altLang="en-US" dirty="0"/>
              <a:t> </a:t>
            </a:r>
            <a:endParaRPr lang="en-US" altLang="zh-CN" dirty="0"/>
          </a:p>
          <a:p>
            <a:pPr>
              <a:buSzPct val="100000"/>
              <a:defRPr/>
            </a:pPr>
            <a:r>
              <a:rPr lang="en-US" altLang="zh-CN" dirty="0"/>
              <a:t>Accessing Data with Neo4j</a:t>
            </a:r>
            <a:endParaRPr lang="en-US" altLang="zh-CN" dirty="0"/>
          </a:p>
          <a:p>
            <a:pPr lvl="1">
              <a:buSzPct val="100000"/>
              <a:defRPr/>
            </a:pPr>
            <a:r>
              <a:rPr lang="en-US" altLang="zh-CN" dirty="0">
                <a:hlinkClick r:id="rId4"/>
              </a:rPr>
              <a:t>https://spring.io/guides/gs/accessing-data-neo4j/</a:t>
            </a:r>
            <a:r>
              <a:rPr lang="zh-CN" altLang="en-US" dirty="0"/>
              <a:t> </a:t>
            </a:r>
            <a:endParaRPr lang="en-US" altLang="zh-CN" dirty="0"/>
          </a:p>
          <a:p>
            <a:pPr lvl="1">
              <a:buSzPct val="100000"/>
              <a:defRPr/>
            </a:pP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anose="020B0604030504040204" pitchFamily="34" charset="0"/>
                <a:ea typeface="Tahoma" panose="020B0604030504040204" pitchFamily="34" charset="0"/>
                <a:cs typeface="Tahoma" panose="020B0604030504040204" pitchFamily="34" charset="0"/>
              </a:rPr>
              <a:t>Thank You!</a:t>
            </a:r>
            <a:endParaRPr lang="zh-CN" altLang="en-US" sz="4500" dirty="0">
              <a:solidFill>
                <a:schemeClr val="bg1"/>
              </a:solidFill>
              <a:latin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Options for Storing Connected Data </a:t>
            </a:r>
            <a:endParaRPr kumimoji="1" lang="zh-CN" altLang="en-US" dirty="0"/>
          </a:p>
        </p:txBody>
      </p:sp>
      <p:sp>
        <p:nvSpPr>
          <p:cNvPr id="3" name="内容占位符 2"/>
          <p:cNvSpPr>
            <a:spLocks noGrp="1"/>
          </p:cNvSpPr>
          <p:nvPr>
            <p:ph idx="1"/>
          </p:nvPr>
        </p:nvSpPr>
        <p:spPr>
          <a:xfrm>
            <a:off x="107504" y="771550"/>
            <a:ext cx="6588732" cy="3940924"/>
          </a:xfrm>
        </p:spPr>
        <p:txBody>
          <a:bodyPr/>
          <a:lstStyle/>
          <a:p>
            <a:r>
              <a:rPr lang="en-US" altLang="zh-CN" b="1" dirty="0"/>
              <a:t>Relational Databases Lack Relationships </a:t>
            </a:r>
            <a:endParaRPr lang="en-US" altLang="zh-CN" dirty="0"/>
          </a:p>
          <a:p>
            <a:endParaRPr lang="zh-CN" altLang="en-US" sz="1350" b="1" dirty="0">
              <a:solidFill>
                <a:srgbClr val="006699"/>
              </a:solidFill>
              <a:latin typeface="UbuntuMono"/>
              <a:ea typeface="+mn-ea"/>
            </a:endParaRPr>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3073" name="Picture 1" descr="page30image38456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5663" y="1226314"/>
            <a:ext cx="3772673" cy="3929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微软雅黑" panose="020B0503020204020204" pitchFamily="34" charset="-122"/>
              </a:rPr>
              <a:t>Options for Storing Connected Data </a:t>
            </a:r>
            <a:endParaRPr kumimoji="1" lang="en-US" altLang="zh-CN" dirty="0">
              <a:latin typeface="微软雅黑" panose="020B0503020204020204" pitchFamily="34" charset="-122"/>
            </a:endParaRPr>
          </a:p>
        </p:txBody>
      </p:sp>
      <p:sp>
        <p:nvSpPr>
          <p:cNvPr id="3" name="内容占位符 2"/>
          <p:cNvSpPr>
            <a:spLocks noGrp="1"/>
          </p:cNvSpPr>
          <p:nvPr>
            <p:ph idx="1"/>
          </p:nvPr>
        </p:nvSpPr>
        <p:spPr>
          <a:xfrm>
            <a:off x="107504" y="761977"/>
            <a:ext cx="6588732" cy="3940924"/>
          </a:xfrm>
        </p:spPr>
        <p:txBody>
          <a:bodyPr/>
          <a:lstStyle/>
          <a:p>
            <a:r>
              <a:rPr lang="en-US" altLang="zh-CN" b="1" dirty="0">
                <a:latin typeface="微软雅黑" panose="020B0503020204020204" pitchFamily="34" charset="-122"/>
                <a:ea typeface="微软雅黑" panose="020B0503020204020204" pitchFamily="34" charset="-122"/>
              </a:rPr>
              <a:t>Relational Databases Lack Relationships </a:t>
            </a:r>
            <a:endParaRPr lang="en-US" altLang="zh-CN" dirty="0">
              <a:latin typeface="微软雅黑" panose="020B0503020204020204" pitchFamily="34" charset="-122"/>
              <a:ea typeface="微软雅黑" panose="020B0503020204020204" pitchFamily="34" charset="-122"/>
            </a:endParaRPr>
          </a:p>
          <a:p>
            <a:endParaRPr lang="zh-CN" altLang="en-US" sz="1350" b="1" dirty="0">
              <a:solidFill>
                <a:srgbClr val="006699"/>
              </a:solidFill>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latin typeface="微软雅黑" panose="020B0503020204020204" pitchFamily="34" charset="-122"/>
              </a:rPr>
            </a:fld>
            <a:endParaRPr lang="zh-CN" altLang="en-US" dirty="0" smtClean="0">
              <a:latin typeface="微软雅黑" panose="020B0503020204020204" pitchFamily="34" charset="-122"/>
            </a:endParaRPr>
          </a:p>
        </p:txBody>
      </p:sp>
      <p:pic>
        <p:nvPicPr>
          <p:cNvPr id="3074" name="Picture 2" descr="page31image18257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292763"/>
            <a:ext cx="3329766" cy="14162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2060" y="1383549"/>
            <a:ext cx="3429000" cy="3624069"/>
          </a:xfrm>
          <a:prstGeom prst="rect">
            <a:avLst/>
          </a:prstGeom>
        </p:spPr>
        <p:txBody>
          <a:bodyPr>
            <a:spAutoFit/>
          </a:bodyPr>
          <a:lstStyle/>
          <a:p>
            <a:r>
              <a:rPr lang="en-US" altLang="zh-CN" sz="1350" i="1" dirty="0">
                <a:latin typeface="微软雅黑" panose="020B0503020204020204" pitchFamily="34" charset="-122"/>
                <a:ea typeface="微软雅黑" panose="020B0503020204020204" pitchFamily="34" charset="-122"/>
              </a:rPr>
              <a:t>Example 1. Bob’s friends </a:t>
            </a:r>
            <a:endParaRPr lang="en-US" altLang="zh-CN" sz="1350" dirty="0">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SELECT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a:t>
            </a:r>
            <a:br>
              <a:rPr lang="en-US" altLang="zh-CN" sz="1350" dirty="0">
                <a:solidFill>
                  <a:srgbClr val="000087"/>
                </a:solidFill>
                <a:latin typeface="微软雅黑" panose="020B0503020204020204" pitchFamily="34" charset="-122"/>
                <a:ea typeface="微软雅黑" panose="020B0503020204020204" pitchFamily="34" charset="-122"/>
              </a:rPr>
            </a:br>
            <a:r>
              <a:rPr lang="en-US" altLang="zh-CN" sz="1350" b="1" dirty="0">
                <a:solidFill>
                  <a:srgbClr val="006699"/>
                </a:solidFill>
                <a:latin typeface="微软雅黑" panose="020B0503020204020204" pitchFamily="34" charset="-122"/>
                <a:ea typeface="微软雅黑" panose="020B0503020204020204" pitchFamily="34" charset="-122"/>
              </a:rPr>
              <a:t>FROM </a:t>
            </a:r>
            <a:r>
              <a:rPr lang="en-US" altLang="zh-CN" sz="1350" dirty="0">
                <a:solidFill>
                  <a:srgbClr val="000087"/>
                </a:solidFill>
                <a:latin typeface="微软雅黑" panose="020B0503020204020204" pitchFamily="34" charset="-122"/>
                <a:ea typeface="微软雅黑" panose="020B0503020204020204" pitchFamily="34" charset="-122"/>
              </a:rPr>
              <a:t>Person p1 </a:t>
            </a:r>
            <a:r>
              <a:rPr lang="en-US" altLang="zh-CN" sz="1350" b="1" dirty="0">
                <a:solidFill>
                  <a:srgbClr val="006699"/>
                </a:solidFill>
                <a:latin typeface="微软雅黑" panose="020B0503020204020204" pitchFamily="34" charset="-122"/>
                <a:ea typeface="微软雅黑" panose="020B0503020204020204" pitchFamily="34" charset="-122"/>
              </a:rPr>
              <a:t>JOIN </a:t>
            </a:r>
            <a:r>
              <a:rPr lang="en-US" altLang="zh-CN" sz="1350" dirty="0" err="1">
                <a:solidFill>
                  <a:srgbClr val="000087"/>
                </a:solidFill>
                <a:latin typeface="微软雅黑" panose="020B0503020204020204" pitchFamily="34" charset="-122"/>
                <a:ea typeface="微软雅黑" panose="020B0503020204020204" pitchFamily="34" charset="-122"/>
              </a:rPr>
              <a:t>PersonFriend</a:t>
            </a:r>
            <a:r>
              <a:rPr lang="en-US" altLang="zh-CN" sz="1350" dirty="0">
                <a:solidFill>
                  <a:srgbClr val="000087"/>
                </a:solidFill>
                <a:latin typeface="微软雅黑" panose="020B0503020204020204" pitchFamily="34" charset="-122"/>
                <a:ea typeface="微软雅黑" panose="020B0503020204020204" pitchFamily="34" charset="-122"/>
              </a:rPr>
              <a:t> </a:t>
            </a:r>
            <a:endParaRPr lang="en-US" altLang="zh-CN" sz="1350" dirty="0">
              <a:latin typeface="微软雅黑" panose="020B0503020204020204" pitchFamily="34" charset="-122"/>
              <a:ea typeface="微软雅黑" panose="020B0503020204020204" pitchFamily="34" charset="-122"/>
            </a:endParaRPr>
          </a:p>
          <a:p>
            <a:r>
              <a:rPr lang="en-US" altLang="en-US" sz="1350" b="1" dirty="0">
                <a:solidFill>
                  <a:srgbClr val="006699"/>
                </a:solidFill>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 </a:t>
            </a:r>
            <a:r>
              <a:rPr lang="en-US" altLang="zh-CN" sz="1350" dirty="0" err="1">
                <a:solidFill>
                  <a:srgbClr val="000087"/>
                </a:solidFill>
                <a:latin typeface="微软雅黑" panose="020B0503020204020204" pitchFamily="34" charset="-122"/>
                <a:ea typeface="微软雅黑" panose="020B0503020204020204" pitchFamily="34" charset="-122"/>
              </a:rPr>
              <a:t>PersonFriend</a:t>
            </a:r>
            <a:r>
              <a:rPr lang="en-US" altLang="zh-CN" sz="1350" dirty="0" err="1">
                <a:latin typeface="微软雅黑" panose="020B0503020204020204" pitchFamily="34" charset="-122"/>
                <a:ea typeface="微软雅黑" panose="020B0503020204020204" pitchFamily="34" charset="-122"/>
              </a:rPr>
              <a:t>.</a:t>
            </a:r>
            <a:r>
              <a:rPr lang="en-US" altLang="zh-CN" sz="1350" dirty="0" err="1">
                <a:solidFill>
                  <a:srgbClr val="000087"/>
                </a:solidFill>
                <a:latin typeface="微软雅黑" panose="020B0503020204020204" pitchFamily="34" charset="-122"/>
                <a:ea typeface="微软雅黑" panose="020B0503020204020204" pitchFamily="34" charset="-122"/>
              </a:rPr>
              <a:t>FriendID</a:t>
            </a:r>
            <a:r>
              <a:rPr lang="en-US" altLang="zh-CN" sz="1350" dirty="0">
                <a:solidFill>
                  <a:srgbClr val="000087"/>
                </a:solidFill>
                <a:latin typeface="微软雅黑" panose="020B0503020204020204" pitchFamily="34" charset="-122"/>
                <a:ea typeface="微软雅黑" panose="020B0503020204020204" pitchFamily="34" charset="-122"/>
              </a:rPr>
              <a:t>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ID </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JOIN </a:t>
            </a:r>
            <a:r>
              <a:rPr lang="en-US" altLang="zh-CN" sz="1350" dirty="0">
                <a:solidFill>
                  <a:srgbClr val="000087"/>
                </a:solidFill>
                <a:latin typeface="微软雅黑" panose="020B0503020204020204" pitchFamily="34" charset="-122"/>
                <a:ea typeface="微软雅黑" panose="020B0503020204020204" pitchFamily="34" charset="-122"/>
              </a:rPr>
              <a:t>Person p2 </a:t>
            </a:r>
            <a:endParaRPr lang="en-US" altLang="zh-CN" sz="1350" dirty="0">
              <a:latin typeface="微软雅黑" panose="020B0503020204020204" pitchFamily="34" charset="-122"/>
              <a:ea typeface="微软雅黑" panose="020B0503020204020204" pitchFamily="34" charset="-122"/>
            </a:endParaRPr>
          </a:p>
          <a:p>
            <a:r>
              <a:rPr lang="en-US" altLang="en-US" sz="1350" b="1" dirty="0">
                <a:solidFill>
                  <a:srgbClr val="006699"/>
                </a:solidFill>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 </a:t>
            </a:r>
            <a:r>
              <a:rPr lang="en-US" altLang="zh-CN" sz="1350" dirty="0" err="1">
                <a:solidFill>
                  <a:srgbClr val="000087"/>
                </a:solidFill>
                <a:latin typeface="微软雅黑" panose="020B0503020204020204" pitchFamily="34" charset="-122"/>
                <a:ea typeface="微软雅黑" panose="020B0503020204020204" pitchFamily="34" charset="-122"/>
              </a:rPr>
              <a:t>PersonFriend</a:t>
            </a:r>
            <a:r>
              <a:rPr lang="en-US" altLang="zh-CN" sz="1350" dirty="0" err="1">
                <a:latin typeface="微软雅黑" panose="020B0503020204020204" pitchFamily="34" charset="-122"/>
                <a:ea typeface="微软雅黑" panose="020B0503020204020204" pitchFamily="34" charset="-122"/>
              </a:rPr>
              <a:t>.</a:t>
            </a:r>
            <a:r>
              <a:rPr lang="en-US" altLang="zh-CN" sz="1350" dirty="0" err="1">
                <a:solidFill>
                  <a:srgbClr val="000087"/>
                </a:solidFill>
                <a:latin typeface="微软雅黑" panose="020B0503020204020204" pitchFamily="34" charset="-122"/>
                <a:ea typeface="微软雅黑" panose="020B0503020204020204" pitchFamily="34" charset="-122"/>
              </a:rPr>
              <a:t>PersonID</a:t>
            </a:r>
            <a:r>
              <a:rPr lang="en-US" altLang="zh-CN" sz="1350" dirty="0">
                <a:solidFill>
                  <a:srgbClr val="000087"/>
                </a:solidFill>
                <a:latin typeface="微软雅黑" panose="020B0503020204020204" pitchFamily="34" charset="-122"/>
                <a:ea typeface="微软雅黑" panose="020B0503020204020204" pitchFamily="34" charset="-122"/>
              </a:rPr>
              <a:t>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000087"/>
                </a:solidFill>
                <a:latin typeface="微软雅黑" panose="020B0503020204020204" pitchFamily="34" charset="-122"/>
                <a:ea typeface="微软雅黑" panose="020B0503020204020204" pitchFamily="34" charset="-122"/>
              </a:rPr>
              <a:t>p2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ID </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WHERE </a:t>
            </a:r>
            <a:r>
              <a:rPr lang="en-US" altLang="zh-CN" sz="1350" dirty="0">
                <a:solidFill>
                  <a:srgbClr val="000087"/>
                </a:solidFill>
                <a:latin typeface="微软雅黑" panose="020B0503020204020204" pitchFamily="34" charset="-122"/>
                <a:ea typeface="微软雅黑" panose="020B0503020204020204" pitchFamily="34" charset="-122"/>
              </a:rPr>
              <a:t>p2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CC3300"/>
                </a:solidFill>
                <a:latin typeface="微软雅黑" panose="020B0503020204020204" pitchFamily="34" charset="-122"/>
                <a:ea typeface="微软雅黑" panose="020B0503020204020204" pitchFamily="34" charset="-122"/>
              </a:rPr>
              <a:t>'Bob’</a:t>
            </a:r>
            <a:endParaRPr lang="en-US" altLang="zh-CN" sz="1350" dirty="0">
              <a:solidFill>
                <a:srgbClr val="CC3300"/>
              </a:solidFill>
              <a:latin typeface="微软雅黑" panose="020B0503020204020204" pitchFamily="34" charset="-122"/>
              <a:ea typeface="微软雅黑" panose="020B0503020204020204" pitchFamily="34" charset="-122"/>
            </a:endParaRPr>
          </a:p>
          <a:p>
            <a:endParaRPr lang="en-US" altLang="zh-CN" sz="1350" dirty="0">
              <a:solidFill>
                <a:srgbClr val="CC3300"/>
              </a:solidFill>
              <a:latin typeface="微软雅黑" panose="020B0503020204020204" pitchFamily="34" charset="-122"/>
              <a:ea typeface="微软雅黑" panose="020B0503020204020204" pitchFamily="34" charset="-122"/>
            </a:endParaRPr>
          </a:p>
          <a:p>
            <a:endParaRPr lang="en-US" altLang="zh-CN" sz="1350" dirty="0">
              <a:solidFill>
                <a:srgbClr val="CC3300"/>
              </a:solidFill>
              <a:latin typeface="微软雅黑" panose="020B0503020204020204" pitchFamily="34" charset="-122"/>
              <a:ea typeface="微软雅黑" panose="020B0503020204020204" pitchFamily="34" charset="-122"/>
            </a:endParaRPr>
          </a:p>
          <a:p>
            <a:r>
              <a:rPr lang="en-US" altLang="zh-CN" sz="1350" i="1" dirty="0">
                <a:latin typeface="微软雅黑" panose="020B0503020204020204" pitchFamily="34" charset="-122"/>
                <a:ea typeface="微软雅黑" panose="020B0503020204020204" pitchFamily="34" charset="-122"/>
              </a:rPr>
              <a:t>Example 2-2. Who is friends with Bob? </a:t>
            </a:r>
            <a:endParaRPr lang="en-US" altLang="zh-CN" sz="1350" dirty="0">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SELECT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a:t>
            </a:r>
            <a:br>
              <a:rPr lang="en-US" altLang="zh-CN" sz="1350" dirty="0">
                <a:solidFill>
                  <a:srgbClr val="000087"/>
                </a:solidFill>
                <a:latin typeface="微软雅黑" panose="020B0503020204020204" pitchFamily="34" charset="-122"/>
                <a:ea typeface="微软雅黑" panose="020B0503020204020204" pitchFamily="34" charset="-122"/>
              </a:rPr>
            </a:br>
            <a:r>
              <a:rPr lang="en-US" altLang="zh-CN" sz="1350" b="1" dirty="0">
                <a:solidFill>
                  <a:srgbClr val="006699"/>
                </a:solidFill>
                <a:latin typeface="微软雅黑" panose="020B0503020204020204" pitchFamily="34" charset="-122"/>
                <a:ea typeface="微软雅黑" panose="020B0503020204020204" pitchFamily="34" charset="-122"/>
              </a:rPr>
              <a:t>FROM </a:t>
            </a:r>
            <a:r>
              <a:rPr lang="en-US" altLang="zh-CN" sz="1350" dirty="0">
                <a:solidFill>
                  <a:srgbClr val="000087"/>
                </a:solidFill>
                <a:latin typeface="微软雅黑" panose="020B0503020204020204" pitchFamily="34" charset="-122"/>
                <a:ea typeface="微软雅黑" panose="020B0503020204020204" pitchFamily="34" charset="-122"/>
              </a:rPr>
              <a:t>Person p1 </a:t>
            </a:r>
            <a:r>
              <a:rPr lang="en-US" altLang="zh-CN" sz="1350" b="1" dirty="0">
                <a:solidFill>
                  <a:srgbClr val="006699"/>
                </a:solidFill>
                <a:latin typeface="微软雅黑" panose="020B0503020204020204" pitchFamily="34" charset="-122"/>
                <a:ea typeface="微软雅黑" panose="020B0503020204020204" pitchFamily="34" charset="-122"/>
              </a:rPr>
              <a:t>JOIN </a:t>
            </a:r>
            <a:r>
              <a:rPr lang="en-US" altLang="zh-CN" sz="1350" dirty="0" err="1">
                <a:solidFill>
                  <a:srgbClr val="000087"/>
                </a:solidFill>
                <a:latin typeface="微软雅黑" panose="020B0503020204020204" pitchFamily="34" charset="-122"/>
                <a:ea typeface="微软雅黑" panose="020B0503020204020204" pitchFamily="34" charset="-122"/>
              </a:rPr>
              <a:t>PersonFriend</a:t>
            </a:r>
            <a:r>
              <a:rPr lang="en-US" altLang="zh-CN" sz="1350" dirty="0">
                <a:solidFill>
                  <a:srgbClr val="000087"/>
                </a:solidFill>
                <a:latin typeface="微软雅黑" panose="020B0503020204020204" pitchFamily="34" charset="-122"/>
                <a:ea typeface="微软雅黑" panose="020B0503020204020204" pitchFamily="34" charset="-122"/>
              </a:rPr>
              <a:t> </a:t>
            </a:r>
            <a:endParaRPr lang="en-US" altLang="zh-CN" sz="1350" dirty="0">
              <a:latin typeface="微软雅黑" panose="020B0503020204020204" pitchFamily="34" charset="-122"/>
              <a:ea typeface="微软雅黑" panose="020B0503020204020204" pitchFamily="34" charset="-122"/>
            </a:endParaRPr>
          </a:p>
          <a:p>
            <a:r>
              <a:rPr lang="en-US" altLang="en-US" sz="1350" b="1" dirty="0">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a:t>
            </a:r>
            <a:r>
              <a:rPr lang="en-US" altLang="zh-CN" sz="1350" b="1" dirty="0">
                <a:latin typeface="微软雅黑" panose="020B0503020204020204" pitchFamily="34" charset="-122"/>
                <a:ea typeface="微软雅黑" panose="020B0503020204020204" pitchFamily="34" charset="-122"/>
              </a:rPr>
              <a:t> </a:t>
            </a:r>
            <a:r>
              <a:rPr lang="en-US" altLang="zh-CN" sz="1350" dirty="0" err="1">
                <a:solidFill>
                  <a:srgbClr val="000087"/>
                </a:solidFill>
                <a:latin typeface="微软雅黑" panose="020B0503020204020204" pitchFamily="34" charset="-122"/>
                <a:ea typeface="微软雅黑" panose="020B0503020204020204" pitchFamily="34" charset="-122"/>
              </a:rPr>
              <a:t>PersonFriend.PersonID</a:t>
            </a:r>
            <a:r>
              <a:rPr lang="en-US" altLang="zh-CN" sz="1350" dirty="0">
                <a:solidFill>
                  <a:srgbClr val="000087"/>
                </a:solidFill>
                <a:latin typeface="微软雅黑" panose="020B0503020204020204" pitchFamily="34" charset="-122"/>
                <a:ea typeface="微软雅黑" panose="020B0503020204020204" pitchFamily="34" charset="-122"/>
              </a:rPr>
              <a:t> = p1.ID </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JOIN</a:t>
            </a:r>
            <a:r>
              <a:rPr lang="en-US" altLang="zh-CN" sz="1350" b="1"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Person p2 </a:t>
            </a:r>
            <a:endParaRPr lang="en-US" altLang="zh-CN" sz="1350" dirty="0">
              <a:latin typeface="微软雅黑" panose="020B0503020204020204" pitchFamily="34" charset="-122"/>
              <a:ea typeface="微软雅黑" panose="020B0503020204020204" pitchFamily="34" charset="-122"/>
            </a:endParaRPr>
          </a:p>
          <a:p>
            <a:r>
              <a:rPr lang="en-US" altLang="en-US" sz="1350" b="1" dirty="0">
                <a:solidFill>
                  <a:srgbClr val="006699"/>
                </a:solidFill>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a:t>
            </a:r>
            <a:r>
              <a:rPr lang="en-US" altLang="zh-CN" sz="1350" b="1" dirty="0">
                <a:latin typeface="微软雅黑" panose="020B0503020204020204" pitchFamily="34" charset="-122"/>
                <a:ea typeface="微软雅黑" panose="020B0503020204020204" pitchFamily="34" charset="-122"/>
              </a:rPr>
              <a:t> </a:t>
            </a:r>
            <a:r>
              <a:rPr lang="en-US" altLang="zh-CN" sz="1350" dirty="0" err="1">
                <a:solidFill>
                  <a:srgbClr val="000087"/>
                </a:solidFill>
                <a:latin typeface="微软雅黑" panose="020B0503020204020204" pitchFamily="34" charset="-122"/>
                <a:ea typeface="微软雅黑" panose="020B0503020204020204" pitchFamily="34" charset="-122"/>
              </a:rPr>
              <a:t>PersonFriend.FriendID</a:t>
            </a:r>
            <a:r>
              <a:rPr lang="en-US" altLang="zh-CN" sz="1350" dirty="0">
                <a:solidFill>
                  <a:srgbClr val="000087"/>
                </a:solidFill>
                <a:latin typeface="微软雅黑" panose="020B0503020204020204" pitchFamily="34" charset="-122"/>
                <a:ea typeface="微软雅黑" panose="020B0503020204020204" pitchFamily="34" charset="-122"/>
              </a:rPr>
              <a:t> = p2.ID </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WHERE </a:t>
            </a:r>
            <a:r>
              <a:rPr lang="en-US" altLang="zh-CN" sz="1350" dirty="0">
                <a:solidFill>
                  <a:srgbClr val="000087"/>
                </a:solidFill>
                <a:latin typeface="微软雅黑" panose="020B0503020204020204" pitchFamily="34" charset="-122"/>
                <a:ea typeface="微软雅黑" panose="020B0503020204020204" pitchFamily="34" charset="-122"/>
              </a:rPr>
              <a:t>p2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CC3300"/>
                </a:solidFill>
                <a:latin typeface="微软雅黑" panose="020B0503020204020204" pitchFamily="34" charset="-122"/>
                <a:ea typeface="微软雅黑" panose="020B0503020204020204" pitchFamily="34" charset="-122"/>
              </a:rPr>
              <a:t>'Bob’</a:t>
            </a:r>
            <a:endParaRPr lang="en-US" altLang="zh-CN" sz="1350" dirty="0">
              <a:solidFill>
                <a:srgbClr val="CC3300"/>
              </a:solidFill>
              <a:latin typeface="微软雅黑" panose="020B0503020204020204" pitchFamily="34" charset="-122"/>
              <a:ea typeface="微软雅黑" panose="020B0503020204020204" pitchFamily="34" charset="-122"/>
            </a:endParaRPr>
          </a:p>
          <a:p>
            <a:r>
              <a:rPr lang="en-US" altLang="zh-CN" sz="1350" dirty="0">
                <a:solidFill>
                  <a:srgbClr val="CC3300"/>
                </a:solidFill>
                <a:latin typeface="微软雅黑" panose="020B0503020204020204" pitchFamily="34" charset="-122"/>
                <a:ea typeface="微软雅黑" panose="020B0503020204020204" pitchFamily="34" charset="-122"/>
              </a:rPr>
              <a:t> </a:t>
            </a:r>
            <a:endParaRPr lang="en-US" altLang="zh-CN" sz="1350" dirty="0">
              <a:latin typeface="微软雅黑" panose="020B0503020204020204" pitchFamily="34" charset="-122"/>
              <a:ea typeface="微软雅黑" panose="020B0503020204020204" pitchFamily="34" charset="-122"/>
            </a:endParaRPr>
          </a:p>
        </p:txBody>
      </p:sp>
      <p:sp>
        <p:nvSpPr>
          <p:cNvPr id="6" name="矩形 5"/>
          <p:cNvSpPr/>
          <p:nvPr/>
        </p:nvSpPr>
        <p:spPr>
          <a:xfrm>
            <a:off x="971600" y="2750214"/>
            <a:ext cx="4765839" cy="2169825"/>
          </a:xfrm>
          <a:prstGeom prst="rect">
            <a:avLst/>
          </a:prstGeom>
          <a:noFill/>
        </p:spPr>
        <p:txBody>
          <a:bodyPr wrap="square">
            <a:spAutoFit/>
          </a:bodyPr>
          <a:lstStyle/>
          <a:p>
            <a:r>
              <a:rPr lang="en-US" altLang="zh-CN" sz="1350" i="1" dirty="0">
                <a:latin typeface="微软雅黑" panose="020B0503020204020204" pitchFamily="34" charset="-122"/>
                <a:ea typeface="微软雅黑" panose="020B0503020204020204" pitchFamily="34" charset="-122"/>
              </a:rPr>
              <a:t>Example 3. Alice’s friends-of-friends </a:t>
            </a:r>
            <a:endParaRPr lang="en-US" altLang="zh-CN" sz="1350" dirty="0">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SELECT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 </a:t>
            </a:r>
            <a:r>
              <a:rPr lang="en-US" altLang="zh-CN" sz="1350" b="1" dirty="0">
                <a:solidFill>
                  <a:srgbClr val="006699"/>
                </a:solidFill>
                <a:latin typeface="微软雅黑" panose="020B0503020204020204" pitchFamily="34" charset="-122"/>
                <a:ea typeface="微软雅黑" panose="020B0503020204020204" pitchFamily="34" charset="-122"/>
              </a:rPr>
              <a:t>AS </a:t>
            </a:r>
            <a:r>
              <a:rPr lang="en-US" altLang="zh-CN" sz="1350" dirty="0">
                <a:solidFill>
                  <a:srgbClr val="000087"/>
                </a:solidFill>
                <a:latin typeface="微软雅黑" panose="020B0503020204020204" pitchFamily="34" charset="-122"/>
                <a:ea typeface="微软雅黑" panose="020B0503020204020204" pitchFamily="34" charset="-122"/>
              </a:rPr>
              <a:t>PERSON</a:t>
            </a:r>
            <a:r>
              <a:rPr lang="en-US" altLang="zh-CN" sz="1350" dirty="0">
                <a:latin typeface="微软雅黑" panose="020B0503020204020204" pitchFamily="34" charset="-122"/>
                <a:ea typeface="微软雅黑" panose="020B0503020204020204" pitchFamily="34" charset="-122"/>
              </a:rPr>
              <a:t>, </a:t>
            </a:r>
            <a:endParaRPr lang="en-US" altLang="zh-CN" sz="1350" dirty="0">
              <a:latin typeface="微软雅黑" panose="020B0503020204020204" pitchFamily="34" charset="-122"/>
              <a:ea typeface="微软雅黑" panose="020B0503020204020204" pitchFamily="34" charset="-122"/>
            </a:endParaRPr>
          </a:p>
          <a:p>
            <a:r>
              <a:rPr lang="en-US" altLang="en-US" sz="1350" dirty="0">
                <a:solidFill>
                  <a:srgbClr val="000087"/>
                </a:solidFill>
                <a:latin typeface="微软雅黑" panose="020B0503020204020204" pitchFamily="34" charset="-122"/>
                <a:ea typeface="微软雅黑" panose="020B0503020204020204" pitchFamily="34" charset="-122"/>
              </a:rPr>
              <a:t>             </a:t>
            </a:r>
            <a:r>
              <a:rPr lang="en-US" altLang="zh-CN" sz="1350" dirty="0">
                <a:solidFill>
                  <a:srgbClr val="000087"/>
                </a:solidFill>
                <a:latin typeface="微软雅黑" panose="020B0503020204020204" pitchFamily="34" charset="-122"/>
                <a:ea typeface="微软雅黑" panose="020B0503020204020204" pitchFamily="34" charset="-122"/>
              </a:rPr>
              <a:t>p2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 </a:t>
            </a:r>
            <a:r>
              <a:rPr lang="en-US" altLang="zh-CN" sz="1350" b="1" dirty="0">
                <a:solidFill>
                  <a:srgbClr val="006699"/>
                </a:solidFill>
                <a:latin typeface="微软雅黑" panose="020B0503020204020204" pitchFamily="34" charset="-122"/>
                <a:ea typeface="微软雅黑" panose="020B0503020204020204" pitchFamily="34" charset="-122"/>
              </a:rPr>
              <a:t>AS </a:t>
            </a:r>
            <a:r>
              <a:rPr lang="en-US" altLang="zh-CN" sz="1350" dirty="0">
                <a:solidFill>
                  <a:srgbClr val="000087"/>
                </a:solidFill>
                <a:latin typeface="微软雅黑" panose="020B0503020204020204" pitchFamily="34" charset="-122"/>
                <a:ea typeface="微软雅黑" panose="020B0503020204020204" pitchFamily="34" charset="-122"/>
              </a:rPr>
              <a:t>FRIEND_OF_FRIEND </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FROM </a:t>
            </a:r>
            <a:r>
              <a:rPr lang="en-US" altLang="zh-CN" sz="1350" dirty="0" err="1">
                <a:solidFill>
                  <a:srgbClr val="000087"/>
                </a:solidFill>
                <a:latin typeface="微软雅黑" panose="020B0503020204020204" pitchFamily="34" charset="-122"/>
                <a:ea typeface="微软雅黑" panose="020B0503020204020204" pitchFamily="34" charset="-122"/>
              </a:rPr>
              <a:t>PersonFriend</a:t>
            </a:r>
            <a:r>
              <a:rPr lang="en-US" altLang="zh-CN" sz="1350" dirty="0">
                <a:solidFill>
                  <a:srgbClr val="000087"/>
                </a:solidFill>
                <a:latin typeface="微软雅黑" panose="020B0503020204020204" pitchFamily="34" charset="-122"/>
                <a:ea typeface="微软雅黑" panose="020B0503020204020204" pitchFamily="34" charset="-122"/>
              </a:rPr>
              <a:t> pf1 </a:t>
            </a:r>
            <a:r>
              <a:rPr lang="en-US" altLang="zh-CN" sz="1350" b="1" dirty="0">
                <a:solidFill>
                  <a:srgbClr val="006699"/>
                </a:solidFill>
                <a:latin typeface="微软雅黑" panose="020B0503020204020204" pitchFamily="34" charset="-122"/>
                <a:ea typeface="微软雅黑" panose="020B0503020204020204" pitchFamily="34" charset="-122"/>
              </a:rPr>
              <a:t>JOIN </a:t>
            </a:r>
            <a:r>
              <a:rPr lang="en-US" altLang="zh-CN" sz="1350" dirty="0">
                <a:solidFill>
                  <a:srgbClr val="000087"/>
                </a:solidFill>
                <a:latin typeface="微软雅黑" panose="020B0503020204020204" pitchFamily="34" charset="-122"/>
                <a:ea typeface="微软雅黑" panose="020B0503020204020204" pitchFamily="34" charset="-122"/>
              </a:rPr>
              <a:t>Person p1 </a:t>
            </a:r>
            <a:endParaRPr lang="en-US" altLang="zh-CN" sz="1350" dirty="0">
              <a:latin typeface="微软雅黑" panose="020B0503020204020204" pitchFamily="34" charset="-122"/>
              <a:ea typeface="微软雅黑" panose="020B0503020204020204" pitchFamily="34" charset="-122"/>
            </a:endParaRPr>
          </a:p>
          <a:p>
            <a:r>
              <a:rPr lang="en-US" altLang="en-US" sz="1350" b="1" dirty="0">
                <a:solidFill>
                  <a:srgbClr val="006699"/>
                </a:solidFill>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 </a:t>
            </a:r>
            <a:r>
              <a:rPr lang="en-US" altLang="zh-CN" sz="1350" dirty="0">
                <a:solidFill>
                  <a:srgbClr val="000087"/>
                </a:solidFill>
                <a:latin typeface="微软雅黑" panose="020B0503020204020204" pitchFamily="34" charset="-122"/>
                <a:ea typeface="微软雅黑" panose="020B0503020204020204" pitchFamily="34" charset="-122"/>
              </a:rPr>
              <a:t>pf1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PersonID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ID</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JOIN </a:t>
            </a:r>
            <a:r>
              <a:rPr lang="en-US" altLang="zh-CN" sz="1350" dirty="0" err="1">
                <a:solidFill>
                  <a:srgbClr val="000087"/>
                </a:solidFill>
                <a:latin typeface="微软雅黑" panose="020B0503020204020204" pitchFamily="34" charset="-122"/>
                <a:ea typeface="微软雅黑" panose="020B0503020204020204" pitchFamily="34" charset="-122"/>
              </a:rPr>
              <a:t>PersonFriend</a:t>
            </a:r>
            <a:r>
              <a:rPr lang="en-US" altLang="zh-CN" sz="1350" dirty="0">
                <a:solidFill>
                  <a:srgbClr val="000087"/>
                </a:solidFill>
                <a:latin typeface="微软雅黑" panose="020B0503020204020204" pitchFamily="34" charset="-122"/>
                <a:ea typeface="微软雅黑" panose="020B0503020204020204" pitchFamily="34" charset="-122"/>
              </a:rPr>
              <a:t> pf2 </a:t>
            </a:r>
            <a:endParaRPr lang="en-US" altLang="zh-CN" sz="1350" dirty="0">
              <a:latin typeface="微软雅黑" panose="020B0503020204020204" pitchFamily="34" charset="-122"/>
              <a:ea typeface="微软雅黑" panose="020B0503020204020204" pitchFamily="34" charset="-122"/>
            </a:endParaRPr>
          </a:p>
          <a:p>
            <a:r>
              <a:rPr lang="en-US" altLang="en-US" sz="1350" b="1" dirty="0">
                <a:solidFill>
                  <a:srgbClr val="006699"/>
                </a:solidFill>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 </a:t>
            </a:r>
            <a:r>
              <a:rPr lang="en-US" altLang="zh-CN" sz="1350" dirty="0">
                <a:solidFill>
                  <a:srgbClr val="000087"/>
                </a:solidFill>
                <a:latin typeface="微软雅黑" panose="020B0503020204020204" pitchFamily="34" charset="-122"/>
                <a:ea typeface="微软雅黑" panose="020B0503020204020204" pitchFamily="34" charset="-122"/>
              </a:rPr>
              <a:t>pf2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PersonID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000087"/>
                </a:solidFill>
                <a:latin typeface="微软雅黑" panose="020B0503020204020204" pitchFamily="34" charset="-122"/>
                <a:ea typeface="微软雅黑" panose="020B0503020204020204" pitchFamily="34" charset="-122"/>
              </a:rPr>
              <a:t>pf1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FriendID </a:t>
            </a:r>
            <a:endParaRPr lang="en-US" altLang="zh-CN" sz="1350" dirty="0">
              <a:solidFill>
                <a:srgbClr val="000087"/>
              </a:solidFill>
              <a:latin typeface="微软雅黑" panose="020B0503020204020204" pitchFamily="34" charset="-122"/>
              <a:ea typeface="微软雅黑" panose="020B0503020204020204" pitchFamily="34" charset="-122"/>
            </a:endParaRPr>
          </a:p>
          <a:p>
            <a:r>
              <a:rPr lang="en-US" altLang="zh-CN" sz="1350" b="1" dirty="0">
                <a:solidFill>
                  <a:srgbClr val="006699"/>
                </a:solidFill>
                <a:latin typeface="微软雅黑" panose="020B0503020204020204" pitchFamily="34" charset="-122"/>
                <a:ea typeface="微软雅黑" panose="020B0503020204020204" pitchFamily="34" charset="-122"/>
              </a:rPr>
              <a:t>JOIN </a:t>
            </a:r>
            <a:r>
              <a:rPr lang="en-US" altLang="zh-CN" sz="1350" dirty="0">
                <a:solidFill>
                  <a:srgbClr val="000087"/>
                </a:solidFill>
                <a:latin typeface="微软雅黑" panose="020B0503020204020204" pitchFamily="34" charset="-122"/>
                <a:ea typeface="微软雅黑" panose="020B0503020204020204" pitchFamily="34" charset="-122"/>
              </a:rPr>
              <a:t>Person p2 </a:t>
            </a:r>
            <a:endParaRPr lang="en-US" altLang="zh-CN" sz="1350" dirty="0">
              <a:latin typeface="微软雅黑" panose="020B0503020204020204" pitchFamily="34" charset="-122"/>
              <a:ea typeface="微软雅黑" panose="020B0503020204020204" pitchFamily="34" charset="-122"/>
            </a:endParaRPr>
          </a:p>
          <a:p>
            <a:r>
              <a:rPr lang="en-US" altLang="en-US" sz="1350" b="1" dirty="0">
                <a:solidFill>
                  <a:srgbClr val="006699"/>
                </a:solidFill>
                <a:latin typeface="微软雅黑" panose="020B0503020204020204" pitchFamily="34" charset="-122"/>
                <a:ea typeface="微软雅黑" panose="020B0503020204020204" pitchFamily="34" charset="-122"/>
              </a:rPr>
              <a:t>    </a:t>
            </a:r>
            <a:r>
              <a:rPr lang="en-US" altLang="zh-CN" sz="1350" b="1" dirty="0">
                <a:solidFill>
                  <a:srgbClr val="006699"/>
                </a:solidFill>
                <a:latin typeface="微软雅黑" panose="020B0503020204020204" pitchFamily="34" charset="-122"/>
                <a:ea typeface="微软雅黑" panose="020B0503020204020204" pitchFamily="34" charset="-122"/>
              </a:rPr>
              <a:t>ON </a:t>
            </a:r>
            <a:r>
              <a:rPr lang="en-US" altLang="zh-CN" sz="1350" dirty="0">
                <a:solidFill>
                  <a:srgbClr val="000087"/>
                </a:solidFill>
                <a:latin typeface="微软雅黑" panose="020B0503020204020204" pitchFamily="34" charset="-122"/>
                <a:ea typeface="微软雅黑" panose="020B0503020204020204" pitchFamily="34" charset="-122"/>
              </a:rPr>
              <a:t>pf2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FriendID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000087"/>
                </a:solidFill>
                <a:latin typeface="微软雅黑" panose="020B0503020204020204" pitchFamily="34" charset="-122"/>
                <a:ea typeface="微软雅黑" panose="020B0503020204020204" pitchFamily="34" charset="-122"/>
              </a:rPr>
              <a:t>p2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ID</a:t>
            </a:r>
            <a:br>
              <a:rPr lang="en-US" altLang="zh-CN" sz="1350" dirty="0">
                <a:solidFill>
                  <a:srgbClr val="000087"/>
                </a:solidFill>
                <a:latin typeface="微软雅黑" panose="020B0503020204020204" pitchFamily="34" charset="-122"/>
                <a:ea typeface="微软雅黑" panose="020B0503020204020204" pitchFamily="34" charset="-122"/>
              </a:rPr>
            </a:br>
            <a:r>
              <a:rPr lang="en-US" altLang="zh-CN" sz="1350" b="1" dirty="0">
                <a:solidFill>
                  <a:srgbClr val="006699"/>
                </a:solidFill>
                <a:latin typeface="微软雅黑" panose="020B0503020204020204" pitchFamily="34" charset="-122"/>
                <a:ea typeface="微软雅黑" panose="020B0503020204020204" pitchFamily="34" charset="-122"/>
              </a:rPr>
              <a:t>WHERE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Person </a:t>
            </a:r>
            <a:r>
              <a:rPr lang="en-US" altLang="zh-CN" sz="1350" dirty="0">
                <a:solidFill>
                  <a:srgbClr val="545454"/>
                </a:solidFill>
                <a:latin typeface="微软雅黑" panose="020B0503020204020204" pitchFamily="34" charset="-122"/>
                <a:ea typeface="微软雅黑" panose="020B0503020204020204" pitchFamily="34" charset="-122"/>
              </a:rPr>
              <a:t>= </a:t>
            </a:r>
            <a:r>
              <a:rPr lang="en-US" altLang="zh-CN" sz="1350" dirty="0">
                <a:solidFill>
                  <a:srgbClr val="CC3300"/>
                </a:solidFill>
                <a:latin typeface="微软雅黑" panose="020B0503020204020204" pitchFamily="34" charset="-122"/>
                <a:ea typeface="微软雅黑" panose="020B0503020204020204" pitchFamily="34" charset="-122"/>
              </a:rPr>
              <a:t>'Alice' </a:t>
            </a:r>
            <a:r>
              <a:rPr lang="en-US" altLang="zh-CN" sz="1350" b="1" dirty="0">
                <a:solidFill>
                  <a:srgbClr val="006699"/>
                </a:solidFill>
                <a:latin typeface="微软雅黑" panose="020B0503020204020204" pitchFamily="34" charset="-122"/>
                <a:ea typeface="微软雅黑" panose="020B0503020204020204" pitchFamily="34" charset="-122"/>
              </a:rPr>
              <a:t>AND </a:t>
            </a:r>
            <a:r>
              <a:rPr lang="en-US" altLang="zh-CN" sz="1350" dirty="0">
                <a:solidFill>
                  <a:srgbClr val="000087"/>
                </a:solidFill>
                <a:latin typeface="微软雅黑" panose="020B0503020204020204" pitchFamily="34" charset="-122"/>
                <a:ea typeface="微软雅黑" panose="020B0503020204020204" pitchFamily="34" charset="-122"/>
              </a:rPr>
              <a:t>pf2</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FriendID </a:t>
            </a:r>
            <a:r>
              <a:rPr lang="en-US" altLang="zh-CN" sz="1350" dirty="0">
                <a:solidFill>
                  <a:srgbClr val="545454"/>
                </a:solidFill>
                <a:latin typeface="微软雅黑" panose="020B0503020204020204" pitchFamily="34" charset="-122"/>
                <a:ea typeface="微软雅黑" panose="020B0503020204020204" pitchFamily="34" charset="-122"/>
              </a:rPr>
              <a:t>&lt;&gt; </a:t>
            </a:r>
            <a:r>
              <a:rPr lang="en-US" altLang="zh-CN" sz="1350" dirty="0">
                <a:solidFill>
                  <a:srgbClr val="000087"/>
                </a:solidFill>
                <a:latin typeface="微软雅黑" panose="020B0503020204020204" pitchFamily="34" charset="-122"/>
                <a:ea typeface="微软雅黑" panose="020B0503020204020204" pitchFamily="34" charset="-122"/>
              </a:rPr>
              <a:t>p1</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000087"/>
                </a:solidFill>
                <a:latin typeface="微软雅黑" panose="020B0503020204020204" pitchFamily="34" charset="-122"/>
                <a:ea typeface="微软雅黑" panose="020B0503020204020204" pitchFamily="34" charset="-122"/>
              </a:rPr>
              <a:t>ID </a:t>
            </a:r>
            <a:endParaRPr lang="en-US" altLang="zh-CN" sz="13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Options for Storing Connected Data </a:t>
            </a:r>
            <a:endParaRPr kumimoji="1" lang="zh-CN" altLang="en-US" dirty="0"/>
          </a:p>
        </p:txBody>
      </p:sp>
      <p:sp>
        <p:nvSpPr>
          <p:cNvPr id="3" name="内容占位符 2"/>
          <p:cNvSpPr>
            <a:spLocks noGrp="1"/>
          </p:cNvSpPr>
          <p:nvPr>
            <p:ph idx="1"/>
          </p:nvPr>
        </p:nvSpPr>
        <p:spPr>
          <a:xfrm>
            <a:off x="118646" y="805379"/>
            <a:ext cx="6588732" cy="3940924"/>
          </a:xfrm>
        </p:spPr>
        <p:txBody>
          <a:bodyPr/>
          <a:lstStyle/>
          <a:p>
            <a:r>
              <a:rPr lang="en-US" altLang="zh-CN" b="1" dirty="0"/>
              <a:t>NOSQL Databases Also Lack Relationships </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5121" name="Picture 1" descr="page33image38031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077" y="1365606"/>
            <a:ext cx="5022550" cy="377789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35image38402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435552"/>
            <a:ext cx="2629485" cy="2272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Options for Storing Connected Data </a:t>
            </a:r>
            <a:endParaRPr kumimoji="1" lang="zh-CN" altLang="en-US" dirty="0"/>
          </a:p>
        </p:txBody>
      </p:sp>
      <p:sp>
        <p:nvSpPr>
          <p:cNvPr id="3" name="内容占位符 2"/>
          <p:cNvSpPr>
            <a:spLocks noGrp="1"/>
          </p:cNvSpPr>
          <p:nvPr>
            <p:ph idx="1"/>
          </p:nvPr>
        </p:nvSpPr>
        <p:spPr>
          <a:xfrm>
            <a:off x="106036" y="794515"/>
            <a:ext cx="6588732" cy="3940924"/>
          </a:xfrm>
        </p:spPr>
        <p:txBody>
          <a:bodyPr/>
          <a:lstStyle/>
          <a:p>
            <a:r>
              <a:rPr lang="en-US" altLang="zh-CN" b="1" dirty="0"/>
              <a:t>Graph Databases Embrace Relationships </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B818ED7-1FAF-4BEC-A906-EB6564C334EB}" type="slidenum">
              <a:rPr lang="zh-CN" altLang="en-US" smtClean="0"/>
            </a:fld>
            <a:endParaRPr lang="zh-CN" altLang="en-US" dirty="0"/>
          </a:p>
        </p:txBody>
      </p:sp>
      <p:pic>
        <p:nvPicPr>
          <p:cNvPr id="6145" name="Picture 1" descr="page37image177449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7800" y="1228313"/>
            <a:ext cx="4468399" cy="3906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PP_MARK_KEY" val="253a6dcc-f6e2-4f12-b97b-45350cbc0ad7"/>
  <p:tag name="COMMONDATA" val="eyJoZGlkIjoiMmI2Y2RmNTUyOTczOGJhOTliNTg4NWMyMmQ4YTkzNjMifQ=="/>
</p:tagLst>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16239</Words>
  <Application>WPS 演示</Application>
  <PresentationFormat>全屏显示(16:9)</PresentationFormat>
  <Paragraphs>652</Paragraphs>
  <Slides>54</Slides>
  <Notes>16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54</vt:i4>
      </vt:variant>
    </vt:vector>
  </HeadingPairs>
  <TitlesOfParts>
    <vt:vector size="74" baseType="lpstr">
      <vt:lpstr>Arial</vt:lpstr>
      <vt:lpstr>宋体</vt:lpstr>
      <vt:lpstr>Wingdings</vt:lpstr>
      <vt:lpstr>Tahoma</vt:lpstr>
      <vt:lpstr>新宋体</vt:lpstr>
      <vt:lpstr>微软雅黑</vt:lpstr>
      <vt:lpstr>Cambria</vt:lpstr>
      <vt:lpstr>Times New Roman</vt:lpstr>
      <vt:lpstr>幼圆</vt:lpstr>
      <vt:lpstr>等线</vt:lpstr>
      <vt:lpstr>UbuntuMono</vt:lpstr>
      <vt:lpstr>MinionPro</vt:lpstr>
      <vt:lpstr>ksdb</vt:lpstr>
      <vt:lpstr>Calibri</vt:lpstr>
      <vt:lpstr>Arial Unicode MS</vt:lpstr>
      <vt:lpstr>Calibri</vt:lpstr>
      <vt:lpstr>Comic Sans MS</vt:lpstr>
      <vt:lpstr>仿宋</vt:lpstr>
      <vt:lpstr>Consolas</vt:lpstr>
      <vt:lpstr>Office 主题​​</vt:lpstr>
      <vt:lpstr>Architecture of Enterprise Applications 20 Neo4J &amp; Graph Computing </vt:lpstr>
      <vt:lpstr>Contents and Objectives</vt:lpstr>
      <vt:lpstr>What is a Graph?</vt:lpstr>
      <vt:lpstr>Graph Databases</vt:lpstr>
      <vt:lpstr>Graph Databases</vt:lpstr>
      <vt:lpstr>Options for Storing Connected Data </vt:lpstr>
      <vt:lpstr>Options for Storing Connected Data </vt:lpstr>
      <vt:lpstr>Options for Storing Connected Data </vt:lpstr>
      <vt:lpstr>Options for Storing Connected Data </vt:lpstr>
      <vt:lpstr>Options for Storing Connected Data </vt:lpstr>
      <vt:lpstr>Data Modeling with Graphs </vt:lpstr>
      <vt:lpstr>Data Modeling with Graphs </vt:lpstr>
      <vt:lpstr>Data Modeling with Graphs </vt:lpstr>
      <vt:lpstr>Data Modeling with Graphs </vt:lpstr>
      <vt:lpstr>Data Modeling with Graphs </vt:lpstr>
      <vt:lpstr>Data Modeling with Graphs </vt:lpstr>
      <vt:lpstr>Data Modeling with Graphs </vt:lpstr>
      <vt:lpstr>Data Modeling with Graphs </vt:lpstr>
      <vt:lpstr>Data Modeling with Graphs </vt:lpstr>
      <vt:lpstr>Building a Graph Database Application </vt:lpstr>
      <vt:lpstr>Building a Graph Database Application </vt:lpstr>
      <vt:lpstr>Building a Graph Database Application </vt:lpstr>
      <vt:lpstr>Building a Graph Database Application </vt:lpstr>
      <vt:lpstr>Building a Graph Database Application </vt:lpstr>
      <vt:lpstr>Graph Database Internals</vt:lpstr>
      <vt:lpstr>Graph Database Internals</vt:lpstr>
      <vt:lpstr>Graph Database Internals</vt:lpstr>
      <vt:lpstr>Graph Database Internals</vt:lpstr>
      <vt:lpstr>Graph Database Internals</vt:lpstr>
      <vt:lpstr>Neo4j </vt:lpstr>
      <vt:lpstr>Install and Run Neo4j</vt:lpstr>
      <vt:lpstr>Sample</vt:lpstr>
      <vt:lpstr>Sample</vt:lpstr>
      <vt:lpstr>Sample</vt:lpstr>
      <vt:lpstr>Sample</vt:lpstr>
      <vt:lpstr>Sample</vt:lpstr>
      <vt:lpstr>Sample</vt:lpstr>
      <vt:lpstr>Sample</vt:lpstr>
      <vt:lpstr>Sample</vt:lpstr>
      <vt:lpstr>Sample</vt:lpstr>
      <vt:lpstr>图计算概论</vt:lpstr>
      <vt:lpstr>边特征映射</vt:lpstr>
      <vt:lpstr>节点注意力模块</vt:lpstr>
      <vt:lpstr>注意力权重计算</vt:lpstr>
      <vt:lpstr>边注意力模块</vt:lpstr>
      <vt:lpstr>融合层</vt:lpstr>
      <vt:lpstr>稀疏矩阵表示</vt:lpstr>
      <vt:lpstr>总体流程与架构设计</vt:lpstr>
      <vt:lpstr>边属性合并</vt:lpstr>
      <vt:lpstr>边属性合并</vt:lpstr>
      <vt:lpstr>图向量化</vt:lpstr>
      <vt:lpstr>图向量化</vt:lpstr>
      <vt:lpstr>References</vt:lpstr>
      <vt:lpstr>PowerPoint 演示文稿</vt:lpstr>
    </vt:vector>
  </TitlesOfParts>
  <Company>REINS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creator>REINS</dc:creator>
  <dc:subject>REINS BLUE</dc:subject>
  <cp:lastModifiedBy>李昱翰</cp:lastModifiedBy>
  <cp:revision>1701</cp:revision>
  <cp:lastPrinted>2017-04-16T23:56:00Z</cp:lastPrinted>
  <dcterms:created xsi:type="dcterms:W3CDTF">2011-12-13T14:18:00Z</dcterms:created>
  <dcterms:modified xsi:type="dcterms:W3CDTF">2022-12-29T05:51:08Z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07BB363315AA4EDF8BEFC0BF15CBA2AA</vt:lpwstr>
  </property>
  <property fmtid="{D5CDD505-2E9C-101B-9397-08002B2CF9AE}" pid="3" name="KSOProductBuildVer">
    <vt:lpwstr>2052-11.1.0.12980</vt:lpwstr>
  </property>
</Properties>
</file>